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77" r:id="rId5"/>
    <p:sldId id="409" r:id="rId6"/>
    <p:sldId id="399" r:id="rId7"/>
    <p:sldId id="449" r:id="rId8"/>
    <p:sldId id="436" r:id="rId9"/>
    <p:sldId id="437" r:id="rId10"/>
    <p:sldId id="435" r:id="rId11"/>
    <p:sldId id="302" r:id="rId12"/>
    <p:sldId id="446" r:id="rId13"/>
    <p:sldId id="410" r:id="rId14"/>
    <p:sldId id="413" r:id="rId15"/>
    <p:sldId id="414" r:id="rId16"/>
    <p:sldId id="429" r:id="rId17"/>
    <p:sldId id="447" r:id="rId18"/>
    <p:sldId id="423" r:id="rId19"/>
    <p:sldId id="425" r:id="rId20"/>
    <p:sldId id="426" r:id="rId21"/>
  </p:sldIdLst>
  <p:sldSz cx="20104100" cy="11309350"/>
  <p:notesSz cx="11309350" cy="2010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orbeelddias" id="{B7FAE333-852F-D04C-A976-95449C9480E1}">
          <p14:sldIdLst>
            <p14:sldId id="277"/>
            <p14:sldId id="409"/>
            <p14:sldId id="399"/>
            <p14:sldId id="449"/>
            <p14:sldId id="436"/>
            <p14:sldId id="437"/>
            <p14:sldId id="435"/>
          </p14:sldIdLst>
        </p14:section>
        <p14:section name="begin hier de presentatie" id="{659DAACA-AA99-0442-9649-A8C3F137D701}">
          <p14:sldIdLst>
            <p14:sldId id="302"/>
            <p14:sldId id="446"/>
            <p14:sldId id="410"/>
            <p14:sldId id="413"/>
            <p14:sldId id="414"/>
            <p14:sldId id="429"/>
            <p14:sldId id="447"/>
            <p14:sldId id="423"/>
            <p14:sldId id="425"/>
            <p14:sldId id="4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e Dingemans" initials="ID" lastIdx="1" clrIdx="0">
    <p:extLst>
      <p:ext uri="{19B8F6BF-5375-455C-9EA6-DF929625EA0E}">
        <p15:presenceInfo xmlns:p15="http://schemas.microsoft.com/office/powerpoint/2012/main" userId="S::i.dingemans@nfk.nl::e7b04ec3-f21a-4861-a606-31d2a5f1d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17398-23F0-4514-8314-25C5FCF03B62}" v="1" dt="2022-01-25T14:54:49.0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6"/>
    <p:restoredTop sz="94659"/>
  </p:normalViewPr>
  <p:slideViewPr>
    <p:cSldViewPr>
      <p:cViewPr>
        <p:scale>
          <a:sx n="40" d="100"/>
          <a:sy n="40" d="100"/>
        </p:scale>
        <p:origin x="234" y="744"/>
      </p:cViewPr>
      <p:guideLst>
        <p:guide orient="horz" pos="2880"/>
        <p:guide pos="21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Dingemans" userId="e7b04ec3-f21a-4861-a606-31d2a5f1de71" providerId="ADAL" clId="{69F17398-23F0-4514-8314-25C5FCF03B62}"/>
    <pc:docChg chg="undo custSel addSld delSld modSld sldOrd modSection">
      <pc:chgData name="Irene Dingemans" userId="e7b04ec3-f21a-4861-a606-31d2a5f1de71" providerId="ADAL" clId="{69F17398-23F0-4514-8314-25C5FCF03B62}" dt="2022-01-25T14:56:42.191" v="74" actId="6549"/>
      <pc:docMkLst>
        <pc:docMk/>
      </pc:docMkLst>
      <pc:sldChg chg="modSp mod">
        <pc:chgData name="Irene Dingemans" userId="e7b04ec3-f21a-4861-a606-31d2a5f1de71" providerId="ADAL" clId="{69F17398-23F0-4514-8314-25C5FCF03B62}" dt="2022-01-25T14:56:42.191" v="74" actId="6549"/>
        <pc:sldMkLst>
          <pc:docMk/>
          <pc:sldMk cId="3072354331" sldId="277"/>
        </pc:sldMkLst>
        <pc:spChg chg="mod">
          <ac:chgData name="Irene Dingemans" userId="e7b04ec3-f21a-4861-a606-31d2a5f1de71" providerId="ADAL" clId="{69F17398-23F0-4514-8314-25C5FCF03B62}" dt="2022-01-25T14:56:42.191" v="74" actId="6549"/>
          <ac:spMkLst>
            <pc:docMk/>
            <pc:sldMk cId="3072354331" sldId="277"/>
            <ac:spMk id="4" creationId="{3A030C13-D45D-354B-A6FE-D132AF60D9F8}"/>
          </ac:spMkLst>
        </pc:spChg>
      </pc:sldChg>
      <pc:sldChg chg="del">
        <pc:chgData name="Irene Dingemans" userId="e7b04ec3-f21a-4861-a606-31d2a5f1de71" providerId="ADAL" clId="{69F17398-23F0-4514-8314-25C5FCF03B62}" dt="2022-01-25T14:55:26.826" v="47" actId="47"/>
        <pc:sldMkLst>
          <pc:docMk/>
          <pc:sldMk cId="459647878" sldId="284"/>
        </pc:sldMkLst>
      </pc:sldChg>
      <pc:sldChg chg="addSp modSp mod">
        <pc:chgData name="Irene Dingemans" userId="e7b04ec3-f21a-4861-a606-31d2a5f1de71" providerId="ADAL" clId="{69F17398-23F0-4514-8314-25C5FCF03B62}" dt="2022-01-25T14:55:19.647" v="45" actId="20577"/>
        <pc:sldMkLst>
          <pc:docMk/>
          <pc:sldMk cId="151083244" sldId="399"/>
        </pc:sldMkLst>
        <pc:spChg chg="mod">
          <ac:chgData name="Irene Dingemans" userId="e7b04ec3-f21a-4861-a606-31d2a5f1de71" providerId="ADAL" clId="{69F17398-23F0-4514-8314-25C5FCF03B62}" dt="2022-01-25T14:55:19.647" v="45" actId="20577"/>
          <ac:spMkLst>
            <pc:docMk/>
            <pc:sldMk cId="151083244" sldId="399"/>
            <ac:spMk id="2" creationId="{00000000-0000-0000-0000-000000000000}"/>
          </ac:spMkLst>
        </pc:spChg>
        <pc:picChg chg="add mod">
          <ac:chgData name="Irene Dingemans" userId="e7b04ec3-f21a-4861-a606-31d2a5f1de71" providerId="ADAL" clId="{69F17398-23F0-4514-8314-25C5FCF03B62}" dt="2022-01-25T14:54:53.414" v="11" actId="1076"/>
          <ac:picMkLst>
            <pc:docMk/>
            <pc:sldMk cId="151083244" sldId="399"/>
            <ac:picMk id="6" creationId="{A4CD1347-BEB1-484D-8218-3D45145416F1}"/>
          </ac:picMkLst>
        </pc:picChg>
      </pc:sldChg>
      <pc:sldChg chg="add del ord">
        <pc:chgData name="Irene Dingemans" userId="e7b04ec3-f21a-4861-a606-31d2a5f1de71" providerId="ADAL" clId="{69F17398-23F0-4514-8314-25C5FCF03B62}" dt="2022-01-25T14:53:27.046" v="7"/>
        <pc:sldMkLst>
          <pc:docMk/>
          <pc:sldMk cId="3599665564" sldId="410"/>
        </pc:sldMkLst>
      </pc:sldChg>
      <pc:sldChg chg="ord">
        <pc:chgData name="Irene Dingemans" userId="e7b04ec3-f21a-4861-a606-31d2a5f1de71" providerId="ADAL" clId="{69F17398-23F0-4514-8314-25C5FCF03B62}" dt="2022-01-25T14:53:27.046" v="7"/>
        <pc:sldMkLst>
          <pc:docMk/>
          <pc:sldMk cId="982264355" sldId="413"/>
        </pc:sldMkLst>
      </pc:sldChg>
      <pc:sldChg chg="ord">
        <pc:chgData name="Irene Dingemans" userId="e7b04ec3-f21a-4861-a606-31d2a5f1de71" providerId="ADAL" clId="{69F17398-23F0-4514-8314-25C5FCF03B62}" dt="2022-01-25T14:53:27.046" v="7"/>
        <pc:sldMkLst>
          <pc:docMk/>
          <pc:sldMk cId="1601094731" sldId="414"/>
        </pc:sldMkLst>
      </pc:sldChg>
      <pc:sldChg chg="ord">
        <pc:chgData name="Irene Dingemans" userId="e7b04ec3-f21a-4861-a606-31d2a5f1de71" providerId="ADAL" clId="{69F17398-23F0-4514-8314-25C5FCF03B62}" dt="2022-01-25T14:53:27.046" v="7"/>
        <pc:sldMkLst>
          <pc:docMk/>
          <pc:sldMk cId="2104828216" sldId="429"/>
        </pc:sldMkLst>
      </pc:sldChg>
      <pc:sldChg chg="del">
        <pc:chgData name="Irene Dingemans" userId="e7b04ec3-f21a-4861-a606-31d2a5f1de71" providerId="ADAL" clId="{69F17398-23F0-4514-8314-25C5FCF03B62}" dt="2022-01-25T14:55:47.558" v="48" actId="47"/>
        <pc:sldMkLst>
          <pc:docMk/>
          <pc:sldMk cId="1622048533" sldId="438"/>
        </pc:sldMkLst>
      </pc:sldChg>
      <pc:sldChg chg="add del ord">
        <pc:chgData name="Irene Dingemans" userId="e7b04ec3-f21a-4861-a606-31d2a5f1de71" providerId="ADAL" clId="{69F17398-23F0-4514-8314-25C5FCF03B62}" dt="2022-01-25T14:53:14.161" v="5"/>
        <pc:sldMkLst>
          <pc:docMk/>
          <pc:sldMk cId="137712513" sldId="446"/>
        </pc:sldMkLst>
      </pc:sldChg>
      <pc:sldChg chg="ord">
        <pc:chgData name="Irene Dingemans" userId="e7b04ec3-f21a-4861-a606-31d2a5f1de71" providerId="ADAL" clId="{69F17398-23F0-4514-8314-25C5FCF03B62}" dt="2022-01-25T14:53:27.046" v="7"/>
        <pc:sldMkLst>
          <pc:docMk/>
          <pc:sldMk cId="3996212602" sldId="447"/>
        </pc:sldMkLst>
      </pc:sldChg>
      <pc:sldChg chg="del">
        <pc:chgData name="Irene Dingemans" userId="e7b04ec3-f21a-4861-a606-31d2a5f1de71" providerId="ADAL" clId="{69F17398-23F0-4514-8314-25C5FCF03B62}" dt="2022-01-25T14:55:22.088" v="46" actId="47"/>
        <pc:sldMkLst>
          <pc:docMk/>
          <pc:sldMk cId="2581087529" sldId="4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1B7FF-F51C-AB4C-8C94-42C667A7C62D}" type="datetimeFigureOut">
              <a:t>22-1-2022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-373063" y="2514600"/>
            <a:ext cx="12055476" cy="6783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30578" y="9673900"/>
            <a:ext cx="9048194" cy="7918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FC4C7-4D54-214C-B1DA-8B34A97675F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95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1" indent="0">
              <a:buNone/>
            </a:pPr>
            <a:r>
              <a:rPr lang="nl-NL" dirty="0"/>
              <a:t>Uitdaging:</a:t>
            </a:r>
          </a:p>
          <a:p>
            <a:pPr marL="88900" lvl="1" indent="0">
              <a:buNone/>
            </a:pPr>
            <a:r>
              <a:rPr lang="nl-NL" dirty="0"/>
              <a:t>Hoe kom je als patiënt in het best passende ziekenhuis?</a:t>
            </a:r>
          </a:p>
          <a:p>
            <a:pPr marL="774700" lvl="1">
              <a:buFontTx/>
              <a:buChar char="-"/>
            </a:pPr>
            <a:r>
              <a:rPr lang="nl-NL" dirty="0"/>
              <a:t>Na diagnose kanker: vaak een achtbaan van emoties, onderzoeken en vaak snelle start behandeling</a:t>
            </a:r>
          </a:p>
          <a:p>
            <a:pPr marL="774700" lvl="1">
              <a:buFontTx/>
              <a:buChar char="-"/>
            </a:pPr>
            <a:r>
              <a:rPr lang="nl-NL" dirty="0"/>
              <a:t>Het is moeilijk te achterhalen welk ziekenhuis gespecialiseerd is in jouw vorm van kanker</a:t>
            </a:r>
          </a:p>
          <a:p>
            <a:pPr marL="774700" lvl="1">
              <a:buFontTx/>
              <a:buChar char="-"/>
            </a:pPr>
            <a:r>
              <a:rPr lang="nl-NL" dirty="0"/>
              <a:t>Niet iedereen wil zelf kiezen voor een ziekenhuis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C4C7-4D54-214C-B1DA-8B34A97675F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31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www.doneerjeervaring.nl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C4C7-4D54-214C-B1DA-8B34A97675F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4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C4C7-4D54-214C-B1DA-8B34A97675F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61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C4C7-4D54-214C-B1DA-8B34A97675F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28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C4C7-4D54-214C-B1DA-8B34A97675F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79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1" indent="0">
              <a:buNone/>
            </a:pPr>
            <a:r>
              <a:rPr lang="nl-NL" dirty="0"/>
              <a:t>Uitdaging:</a:t>
            </a:r>
          </a:p>
          <a:p>
            <a:pPr marL="88900" lvl="1" indent="0">
              <a:buNone/>
            </a:pPr>
            <a:r>
              <a:rPr lang="nl-NL" dirty="0"/>
              <a:t>Hoe kom je als patiënt in het best passende ziekenhuis?</a:t>
            </a:r>
          </a:p>
          <a:p>
            <a:pPr marL="774700" lvl="1">
              <a:buFontTx/>
              <a:buChar char="-"/>
            </a:pPr>
            <a:r>
              <a:rPr lang="nl-NL" dirty="0"/>
              <a:t>Na diagnose kanker: vaak een achtbaan van emoties, onderzoeken en vaak snelle start behandeling</a:t>
            </a:r>
          </a:p>
          <a:p>
            <a:pPr marL="774700" lvl="1">
              <a:buFontTx/>
              <a:buChar char="-"/>
            </a:pPr>
            <a:r>
              <a:rPr lang="nl-NL" dirty="0"/>
              <a:t>Het is moeilijk te achterhalen welk ziekenhuis gespecialiseerd is in jouw vorm van kanker</a:t>
            </a:r>
          </a:p>
          <a:p>
            <a:pPr marL="774700" lvl="1">
              <a:buFontTx/>
              <a:buChar char="-"/>
            </a:pPr>
            <a:r>
              <a:rPr lang="nl-NL" dirty="0"/>
              <a:t>Niet iedereen wil zelf kiezen voor een ziekenhuis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C4C7-4D54-214C-B1DA-8B34A97675F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79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C4C7-4D54-214C-B1DA-8B34A97675F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38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C4C7-4D54-214C-B1DA-8B34A97675F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57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Groep maximaal half uur (10%): vaker vrouw, vaker laagopgeleid en vaker negatieve ervaring als men in meer dan 1 ziekenhuis zorg </a:t>
            </a:r>
            <a:r>
              <a:rPr lang="nl-NL"/>
              <a:t>had ontvangen.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C4C7-4D54-214C-B1DA-8B34A97675F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60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paars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513" y="-16933"/>
            <a:ext cx="1447958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0"/>
            <a:ext cx="5624513" cy="11309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274" y="2840262"/>
            <a:ext cx="8824383" cy="3459322"/>
          </a:xfrm>
        </p:spPr>
        <p:txBody>
          <a:bodyPr lIns="0" tIns="0" rIns="0" bIns="0" anchor="b" anchorCtr="0">
            <a:noAutofit/>
          </a:bodyPr>
          <a:lstStyle>
            <a:lvl1pPr>
              <a:defRPr sz="8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6651749"/>
            <a:ext cx="8839200" cy="1000124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C327103-3E81-5246-9757-D55631A4B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9067800"/>
            <a:ext cx="2197100" cy="1219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CD5632-B906-A44F-86AB-65F2B1105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7" y="924620"/>
            <a:ext cx="25146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 userDrawn="1">
          <p15:clr>
            <a:srgbClr val="5ACBF0"/>
          </p15:clr>
        </p15:guide>
        <p15:guide id="3" orient="horz" pos="5771" userDrawn="1">
          <p15:clr>
            <a:srgbClr val="5ACBF0"/>
          </p15:clr>
        </p15:guide>
        <p15:guide id="4" orient="horz" pos="1141" userDrawn="1">
          <p15:clr>
            <a:srgbClr val="5ACBF0"/>
          </p15:clr>
        </p15:guide>
        <p15:guide id="5" orient="horz" pos="5866" userDrawn="1">
          <p15:clr>
            <a:srgbClr val="5ACBF0"/>
          </p15:clr>
        </p15:guide>
        <p15:guide id="6" orient="horz" pos="5867" userDrawn="1">
          <p15:clr>
            <a:srgbClr val="5ACBF0"/>
          </p15:clr>
        </p15:guide>
        <p15:guide id="7" orient="horz" pos="1771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eel roo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5563" y="-16933"/>
            <a:ext cx="988853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0"/>
            <a:ext cx="10215563" cy="1130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274" y="2840262"/>
            <a:ext cx="8824383" cy="3459322"/>
          </a:xfrm>
        </p:spPr>
        <p:txBody>
          <a:bodyPr lIns="0" tIns="0" rIns="0" bIns="0" anchor="b" anchorCtr="0">
            <a:noAutofit/>
          </a:bodyPr>
          <a:lstStyle>
            <a:lvl1pPr>
              <a:defRPr sz="8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6651749"/>
            <a:ext cx="8839200" cy="1000124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C327103-3E81-5246-9757-D55631A4B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6" y="9067800"/>
            <a:ext cx="2197098" cy="12191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CD5632-B906-A44F-86AB-65F2B1105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7" y="924620"/>
            <a:ext cx="2514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7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fbeelding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275" y="1042986"/>
            <a:ext cx="8842375" cy="156807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5400" b="1" i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8EE06818-E041-474D-A0B4-3D5DCE8B18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7830800" y="10756261"/>
            <a:ext cx="1185546" cy="13798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04D83357-0B6F-0B41-8615-BD99E193431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0215563" y="-16933"/>
            <a:ext cx="988853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95B4C337-C190-B040-86DA-38C1B47D0F05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1047091" y="2952751"/>
            <a:ext cx="8852559" cy="733425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4800" b="0">
                <a:solidFill>
                  <a:srgbClr val="000000"/>
                </a:solidFill>
              </a:defRPr>
            </a:lvl1pPr>
            <a:lvl2pPr marL="1143000" indent="-685800">
              <a:buClr>
                <a:schemeClr val="tx1"/>
              </a:buClr>
              <a:buFont typeface="Arial" panose="020B0604020202020204" pitchFamily="34" charset="0"/>
              <a:buChar char="•"/>
              <a:defRPr sz="4800"/>
            </a:lvl2pPr>
            <a:lvl3pPr marL="1200150" indent="-285750">
              <a:buClr>
                <a:schemeClr val="tx1"/>
              </a:buClr>
              <a:buFont typeface="Helvetica" pitchFamily="2" charset="0"/>
              <a:buChar char="-"/>
              <a:defRPr sz="4800"/>
            </a:lvl3pPr>
            <a:lvl4pPr marL="1657350" indent="-285750">
              <a:buClr>
                <a:schemeClr val="tx1"/>
              </a:buClr>
              <a:buFont typeface="Arial" panose="020B0604020202020204" pitchFamily="34" charset="0"/>
              <a:buChar char="•"/>
              <a:defRPr sz="4800"/>
            </a:lvl4pPr>
            <a:lvl5pPr marL="2114550" indent="-285750">
              <a:buClr>
                <a:schemeClr val="tx1"/>
              </a:buClr>
              <a:buFont typeface="Helvetica" pitchFamily="2" charset="0"/>
              <a:buChar char="-"/>
              <a:defRPr sz="48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3E13782B-5C58-3D4A-B2A8-D10BCECE55F0}"/>
              </a:ext>
            </a:extLst>
          </p:cNvPr>
          <p:cNvGrpSpPr/>
          <p:nvPr userDrawn="1"/>
        </p:nvGrpSpPr>
        <p:grpSpPr>
          <a:xfrm>
            <a:off x="1044002" y="10628688"/>
            <a:ext cx="3678869" cy="266700"/>
            <a:chOff x="1044002" y="10628688"/>
            <a:chExt cx="3678869" cy="26670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9E2609D-93EC-2F4A-AD27-6D4D4C6FC27B}"/>
                </a:ext>
              </a:extLst>
            </p:cNvPr>
            <p:cNvSpPr txBox="1"/>
            <p:nvPr/>
          </p:nvSpPr>
          <p:spPr>
            <a:xfrm>
              <a:off x="1903471" y="10692951"/>
              <a:ext cx="2819400" cy="201295"/>
            </a:xfrm>
            <a:prstGeom prst="rect">
              <a:avLst/>
            </a:prstGeom>
          </p:spPr>
          <p:txBody>
            <a:bodyPr vert="horz" wrap="square" lIns="0" tIns="25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0"/>
                </a:spcBef>
              </a:pP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Komt </a:t>
              </a:r>
              <a:r>
                <a:rPr sz="1200" spc="10" dirty="0">
                  <a:solidFill>
                    <a:srgbClr val="9173AF"/>
                  </a:solidFill>
                  <a:latin typeface="Arial"/>
                  <a:cs typeface="Arial"/>
                </a:rPr>
                <a:t>op </a:t>
              </a: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voor </a:t>
              </a:r>
              <a:r>
                <a:rPr sz="1200" spc="5" dirty="0">
                  <a:solidFill>
                    <a:srgbClr val="9173AF"/>
                  </a:solidFill>
                  <a:latin typeface="Arial"/>
                  <a:cs typeface="Arial"/>
                </a:rPr>
                <a:t>mensen </a:t>
              </a: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met </a:t>
              </a:r>
              <a:r>
                <a:rPr sz="1200" spc="10" dirty="0">
                  <a:solidFill>
                    <a:srgbClr val="9173AF"/>
                  </a:solidFill>
                  <a:latin typeface="Arial"/>
                  <a:cs typeface="Arial"/>
                </a:rPr>
                <a:t>en </a:t>
              </a:r>
              <a:r>
                <a:rPr sz="1200" spc="5" dirty="0">
                  <a:solidFill>
                    <a:srgbClr val="9173AF"/>
                  </a:solidFill>
                  <a:latin typeface="Arial"/>
                  <a:cs typeface="Arial"/>
                </a:rPr>
                <a:t>na</a:t>
              </a:r>
              <a:r>
                <a:rPr sz="1200" spc="-25" dirty="0">
                  <a:solidFill>
                    <a:srgbClr val="9173AF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rgbClr val="9173AF"/>
                  </a:solidFill>
                  <a:latin typeface="Arial"/>
                  <a:cs typeface="Arial"/>
                </a:rPr>
                <a:t>kanker.</a:t>
              </a:r>
              <a:endParaRPr sz="1200">
                <a:latin typeface="Arial"/>
                <a:cs typeface="Arial"/>
              </a:endParaRPr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247E6BEE-698D-DE46-A5F8-F17390BF60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02" y="10628688"/>
              <a:ext cx="711200" cy="2667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60" userDrawn="1">
          <p15:clr>
            <a:srgbClr val="FBAE40"/>
          </p15:clr>
        </p15:guide>
        <p15:guide id="2" orient="horz" pos="165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ko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275" y="1042986"/>
            <a:ext cx="17986375" cy="156807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5400" b="1" i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8EE06818-E041-474D-A0B4-3D5DCE8B18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7830800" y="10756261"/>
            <a:ext cx="1185546" cy="13798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95B4C337-C190-B040-86DA-38C1B47D0F05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1047091" y="2952751"/>
            <a:ext cx="17996559" cy="733425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4800" b="0">
                <a:solidFill>
                  <a:srgbClr val="000000"/>
                </a:solidFill>
              </a:defRPr>
            </a:lvl1pPr>
            <a:lvl2pPr marL="1143000" indent="-685800">
              <a:buClr>
                <a:schemeClr val="accent3"/>
              </a:buClr>
              <a:buFont typeface="Arial" panose="020B0604020202020204" pitchFamily="34" charset="0"/>
              <a:buChar char="•"/>
              <a:defRPr sz="4800"/>
            </a:lvl2pPr>
            <a:lvl3pPr marL="1200150" indent="-285750">
              <a:buClr>
                <a:schemeClr val="accent3"/>
              </a:buClr>
              <a:buFont typeface="Helvetica" pitchFamily="2" charset="0"/>
              <a:buChar char="-"/>
              <a:defRPr sz="4800"/>
            </a:lvl3pPr>
            <a:lvl4pPr marL="16573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4800"/>
            </a:lvl4pPr>
            <a:lvl5pPr marL="2114550" indent="-285750">
              <a:buClr>
                <a:schemeClr val="accent3"/>
              </a:buClr>
              <a:buFont typeface="Helvetica" pitchFamily="2" charset="0"/>
              <a:buChar char="-"/>
              <a:defRPr sz="48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697E345B-29E6-2147-80A0-5C77F58CA510}"/>
              </a:ext>
            </a:extLst>
          </p:cNvPr>
          <p:cNvGrpSpPr/>
          <p:nvPr userDrawn="1"/>
        </p:nvGrpSpPr>
        <p:grpSpPr>
          <a:xfrm>
            <a:off x="1044002" y="10628688"/>
            <a:ext cx="3678869" cy="266700"/>
            <a:chOff x="1044002" y="10628688"/>
            <a:chExt cx="3678869" cy="26670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9E2609D-93EC-2F4A-AD27-6D4D4C6FC27B}"/>
                </a:ext>
              </a:extLst>
            </p:cNvPr>
            <p:cNvSpPr txBox="1"/>
            <p:nvPr/>
          </p:nvSpPr>
          <p:spPr>
            <a:xfrm>
              <a:off x="1903471" y="10692951"/>
              <a:ext cx="2819400" cy="201295"/>
            </a:xfrm>
            <a:prstGeom prst="rect">
              <a:avLst/>
            </a:prstGeom>
          </p:spPr>
          <p:txBody>
            <a:bodyPr vert="horz" wrap="square" lIns="0" tIns="25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0"/>
                </a:spcBef>
              </a:pP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Komt </a:t>
              </a:r>
              <a:r>
                <a:rPr sz="1200" spc="10" dirty="0">
                  <a:solidFill>
                    <a:srgbClr val="9173AF"/>
                  </a:solidFill>
                  <a:latin typeface="Arial"/>
                  <a:cs typeface="Arial"/>
                </a:rPr>
                <a:t>op </a:t>
              </a: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voor </a:t>
              </a:r>
              <a:r>
                <a:rPr sz="1200" spc="5" dirty="0">
                  <a:solidFill>
                    <a:srgbClr val="9173AF"/>
                  </a:solidFill>
                  <a:latin typeface="Arial"/>
                  <a:cs typeface="Arial"/>
                </a:rPr>
                <a:t>mensen </a:t>
              </a: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met </a:t>
              </a:r>
              <a:r>
                <a:rPr sz="1200" spc="10" dirty="0">
                  <a:solidFill>
                    <a:srgbClr val="9173AF"/>
                  </a:solidFill>
                  <a:latin typeface="Arial"/>
                  <a:cs typeface="Arial"/>
                </a:rPr>
                <a:t>en </a:t>
              </a:r>
              <a:r>
                <a:rPr sz="1200" spc="5" dirty="0">
                  <a:solidFill>
                    <a:srgbClr val="9173AF"/>
                  </a:solidFill>
                  <a:latin typeface="Arial"/>
                  <a:cs typeface="Arial"/>
                </a:rPr>
                <a:t>na</a:t>
              </a:r>
              <a:r>
                <a:rPr sz="1200" spc="-25" dirty="0">
                  <a:solidFill>
                    <a:srgbClr val="9173AF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rgbClr val="9173AF"/>
                  </a:solidFill>
                  <a:latin typeface="Arial"/>
                  <a:cs typeface="Arial"/>
                </a:rPr>
                <a:t>kanker.</a:t>
              </a:r>
              <a:endParaRPr sz="1200">
                <a:latin typeface="Arial"/>
                <a:cs typeface="Arial"/>
              </a:endParaRPr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E49F05A8-1963-FB42-A837-1D847092A5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02" y="10628688"/>
              <a:ext cx="7112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07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60">
          <p15:clr>
            <a:srgbClr val="FBAE40"/>
          </p15:clr>
        </p15:guide>
        <p15:guide id="2" orient="horz" pos="165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kolomm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275" y="1042986"/>
            <a:ext cx="17986375" cy="156807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5400" b="1" i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8EE06818-E041-474D-A0B4-3D5DCE8B18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7830800" y="10756261"/>
            <a:ext cx="1185546" cy="13798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95B4C337-C190-B040-86DA-38C1B47D0F05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1047091" y="2952751"/>
            <a:ext cx="17996559" cy="7334250"/>
          </a:xfrm>
        </p:spPr>
        <p:txBody>
          <a:bodyPr numCol="3" spcCol="180000">
            <a:noAutofit/>
          </a:bodyPr>
          <a:lstStyle>
            <a:lvl1pPr>
              <a:lnSpc>
                <a:spcPct val="95000"/>
              </a:lnSpc>
              <a:defRPr sz="3600" b="0">
                <a:solidFill>
                  <a:srgbClr val="000000"/>
                </a:solidFill>
              </a:defRPr>
            </a:lvl1pPr>
            <a:lvl2pPr marL="500063" indent="-317500"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3600"/>
            </a:lvl2pPr>
            <a:lvl3pPr marL="850900" indent="-284163">
              <a:buClr>
                <a:schemeClr val="accent3"/>
              </a:buClr>
              <a:buFont typeface="Helvetica" pitchFamily="2" charset="0"/>
              <a:buChar char="-"/>
              <a:tabLst/>
              <a:defRPr sz="3600"/>
            </a:lvl3pPr>
            <a:lvl4pPr marL="1201738" indent="-284163"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3600"/>
            </a:lvl4pPr>
            <a:lvl5pPr marL="1470025" indent="-268288">
              <a:buClr>
                <a:schemeClr val="accent3"/>
              </a:buClr>
              <a:buFont typeface="Helvetica" pitchFamily="2" charset="0"/>
              <a:buChar char="-"/>
              <a:tabLst/>
              <a:defRPr sz="3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BD62A70-1606-9041-91B0-847BC71B656C}"/>
              </a:ext>
            </a:extLst>
          </p:cNvPr>
          <p:cNvGrpSpPr/>
          <p:nvPr userDrawn="1"/>
        </p:nvGrpSpPr>
        <p:grpSpPr>
          <a:xfrm>
            <a:off x="1044002" y="10628688"/>
            <a:ext cx="3678869" cy="266700"/>
            <a:chOff x="1044002" y="10628688"/>
            <a:chExt cx="3678869" cy="26670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9E2609D-93EC-2F4A-AD27-6D4D4C6FC27B}"/>
                </a:ext>
              </a:extLst>
            </p:cNvPr>
            <p:cNvSpPr txBox="1"/>
            <p:nvPr/>
          </p:nvSpPr>
          <p:spPr>
            <a:xfrm>
              <a:off x="1903471" y="10692951"/>
              <a:ext cx="2819400" cy="201295"/>
            </a:xfrm>
            <a:prstGeom prst="rect">
              <a:avLst/>
            </a:prstGeom>
          </p:spPr>
          <p:txBody>
            <a:bodyPr vert="horz" wrap="square" lIns="0" tIns="25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0"/>
                </a:spcBef>
              </a:pP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Komt </a:t>
              </a:r>
              <a:r>
                <a:rPr sz="1200" spc="10" dirty="0">
                  <a:solidFill>
                    <a:srgbClr val="9173AF"/>
                  </a:solidFill>
                  <a:latin typeface="Arial"/>
                  <a:cs typeface="Arial"/>
                </a:rPr>
                <a:t>op </a:t>
              </a: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voor </a:t>
              </a:r>
              <a:r>
                <a:rPr sz="1200" spc="5" dirty="0">
                  <a:solidFill>
                    <a:srgbClr val="9173AF"/>
                  </a:solidFill>
                  <a:latin typeface="Arial"/>
                  <a:cs typeface="Arial"/>
                </a:rPr>
                <a:t>mensen </a:t>
              </a: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met </a:t>
              </a:r>
              <a:r>
                <a:rPr sz="1200" spc="10" dirty="0">
                  <a:solidFill>
                    <a:srgbClr val="9173AF"/>
                  </a:solidFill>
                  <a:latin typeface="Arial"/>
                  <a:cs typeface="Arial"/>
                </a:rPr>
                <a:t>en </a:t>
              </a:r>
              <a:r>
                <a:rPr sz="1200" spc="5" dirty="0">
                  <a:solidFill>
                    <a:srgbClr val="9173AF"/>
                  </a:solidFill>
                  <a:latin typeface="Arial"/>
                  <a:cs typeface="Arial"/>
                </a:rPr>
                <a:t>na</a:t>
              </a:r>
              <a:r>
                <a:rPr sz="1200" spc="-25" dirty="0">
                  <a:solidFill>
                    <a:srgbClr val="9173AF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rgbClr val="9173AF"/>
                  </a:solidFill>
                  <a:latin typeface="Arial"/>
                  <a:cs typeface="Arial"/>
                </a:rPr>
                <a:t>kanker.</a:t>
              </a:r>
              <a:endParaRPr sz="1200">
                <a:latin typeface="Arial"/>
                <a:cs typeface="Arial"/>
              </a:endParaRPr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A52A237C-0D30-9042-B0E3-025EDDA9F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02" y="10628688"/>
              <a:ext cx="7112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172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60">
          <p15:clr>
            <a:srgbClr val="FBAE40"/>
          </p15:clr>
        </p15:guide>
        <p15:guide id="2" orient="horz" pos="165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utblad -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513" y="-16933"/>
            <a:ext cx="1447958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4609"/>
            <a:ext cx="5624513" cy="11309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1042988"/>
            <a:ext cx="4238238" cy="7118350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8AAA44D-9F8E-BD4E-9196-BE2469C36DA9}"/>
              </a:ext>
            </a:extLst>
          </p:cNvPr>
          <p:cNvGrpSpPr/>
          <p:nvPr userDrawn="1"/>
        </p:nvGrpSpPr>
        <p:grpSpPr>
          <a:xfrm>
            <a:off x="1044002" y="10628688"/>
            <a:ext cx="3678869" cy="266700"/>
            <a:chOff x="1044002" y="10628688"/>
            <a:chExt cx="3678869" cy="266700"/>
          </a:xfrm>
        </p:grpSpPr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49ADD255-4F6D-764E-8D02-B65680E4AD74}"/>
                </a:ext>
              </a:extLst>
            </p:cNvPr>
            <p:cNvSpPr txBox="1"/>
            <p:nvPr/>
          </p:nvSpPr>
          <p:spPr>
            <a:xfrm>
              <a:off x="1903471" y="10692951"/>
              <a:ext cx="2819400" cy="187231"/>
            </a:xfrm>
            <a:prstGeom prst="rect">
              <a:avLst/>
            </a:prstGeom>
          </p:spPr>
          <p:txBody>
            <a:bodyPr vert="horz" wrap="square" lIns="0" tIns="25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0"/>
                </a:spcBef>
              </a:pPr>
              <a:r>
                <a:rPr sz="1200" spc="0" dirty="0">
                  <a:solidFill>
                    <a:schemeClr val="bg1"/>
                  </a:solidFill>
                  <a:latin typeface="Arial"/>
                  <a:cs typeface="Arial"/>
                </a:rPr>
                <a:t>Komt </a:t>
              </a:r>
              <a:r>
                <a:rPr sz="1200" spc="10" dirty="0">
                  <a:solidFill>
                    <a:schemeClr val="bg1"/>
                  </a:solidFill>
                  <a:latin typeface="Arial"/>
                  <a:cs typeface="Arial"/>
                </a:rPr>
                <a:t>op </a:t>
              </a:r>
              <a:r>
                <a:rPr sz="1200" spc="0" dirty="0">
                  <a:solidFill>
                    <a:schemeClr val="bg1"/>
                  </a:solidFill>
                  <a:latin typeface="Arial"/>
                  <a:cs typeface="Arial"/>
                </a:rPr>
                <a:t>voor </a:t>
              </a:r>
              <a:r>
                <a:rPr sz="1200" spc="5" dirty="0">
                  <a:solidFill>
                    <a:schemeClr val="bg1"/>
                  </a:solidFill>
                  <a:latin typeface="Arial"/>
                  <a:cs typeface="Arial"/>
                </a:rPr>
                <a:t>mensen </a:t>
              </a:r>
              <a:r>
                <a:rPr sz="1200" spc="0" dirty="0">
                  <a:solidFill>
                    <a:schemeClr val="bg1"/>
                  </a:solidFill>
                  <a:latin typeface="Arial"/>
                  <a:cs typeface="Arial"/>
                </a:rPr>
                <a:t>met </a:t>
              </a:r>
              <a:r>
                <a:rPr sz="1200" spc="10" dirty="0">
                  <a:solidFill>
                    <a:schemeClr val="bg1"/>
                  </a:solidFill>
                  <a:latin typeface="Arial"/>
                  <a:cs typeface="Arial"/>
                </a:rPr>
                <a:t>en </a:t>
              </a:r>
              <a:r>
                <a:rPr sz="1200" spc="5" dirty="0">
                  <a:solidFill>
                    <a:schemeClr val="bg1"/>
                  </a:solidFill>
                  <a:latin typeface="Arial"/>
                  <a:cs typeface="Arial"/>
                </a:rPr>
                <a:t>na</a:t>
              </a:r>
              <a:r>
                <a:rPr sz="1200" spc="-25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chemeClr val="bg1"/>
                  </a:solidFill>
                  <a:latin typeface="Arial"/>
                  <a:cs typeface="Arial"/>
                </a:rPr>
                <a:t>kanker.</a:t>
              </a:r>
              <a:endParaRPr sz="12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D42DE364-8198-EC4D-87C3-C91423840B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02" y="10628688"/>
              <a:ext cx="7112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59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38" userDrawn="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utblad -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513" y="-16933"/>
            <a:ext cx="1447958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4609"/>
            <a:ext cx="5624513" cy="1130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1042988"/>
            <a:ext cx="4238238" cy="7118350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C35787D-5D21-1145-BC7F-2F5B6336FAE3}"/>
              </a:ext>
            </a:extLst>
          </p:cNvPr>
          <p:cNvGrpSpPr/>
          <p:nvPr userDrawn="1"/>
        </p:nvGrpSpPr>
        <p:grpSpPr>
          <a:xfrm>
            <a:off x="1044002" y="10628688"/>
            <a:ext cx="3678869" cy="266700"/>
            <a:chOff x="1044002" y="10628688"/>
            <a:chExt cx="3678869" cy="266700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8EB07A70-2FEE-8840-928E-C8EF9E98223F}"/>
                </a:ext>
              </a:extLst>
            </p:cNvPr>
            <p:cNvSpPr txBox="1"/>
            <p:nvPr/>
          </p:nvSpPr>
          <p:spPr>
            <a:xfrm>
              <a:off x="1903471" y="10692951"/>
              <a:ext cx="2819400" cy="187231"/>
            </a:xfrm>
            <a:prstGeom prst="rect">
              <a:avLst/>
            </a:prstGeom>
          </p:spPr>
          <p:txBody>
            <a:bodyPr vert="horz" wrap="square" lIns="0" tIns="25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0"/>
                </a:spcBef>
              </a:pPr>
              <a:r>
                <a:rPr sz="1200" spc="0" dirty="0">
                  <a:solidFill>
                    <a:schemeClr val="bg1"/>
                  </a:solidFill>
                  <a:latin typeface="Arial"/>
                  <a:cs typeface="Arial"/>
                </a:rPr>
                <a:t>Komt </a:t>
              </a:r>
              <a:r>
                <a:rPr sz="1200" spc="10" dirty="0">
                  <a:solidFill>
                    <a:schemeClr val="bg1"/>
                  </a:solidFill>
                  <a:latin typeface="Arial"/>
                  <a:cs typeface="Arial"/>
                </a:rPr>
                <a:t>op </a:t>
              </a:r>
              <a:r>
                <a:rPr sz="1200" spc="0" dirty="0">
                  <a:solidFill>
                    <a:schemeClr val="bg1"/>
                  </a:solidFill>
                  <a:latin typeface="Arial"/>
                  <a:cs typeface="Arial"/>
                </a:rPr>
                <a:t>voor </a:t>
              </a:r>
              <a:r>
                <a:rPr sz="1200" spc="5" dirty="0">
                  <a:solidFill>
                    <a:schemeClr val="bg1"/>
                  </a:solidFill>
                  <a:latin typeface="Arial"/>
                  <a:cs typeface="Arial"/>
                </a:rPr>
                <a:t>mensen </a:t>
              </a:r>
              <a:r>
                <a:rPr sz="1200" spc="0" dirty="0">
                  <a:solidFill>
                    <a:schemeClr val="bg1"/>
                  </a:solidFill>
                  <a:latin typeface="Arial"/>
                  <a:cs typeface="Arial"/>
                </a:rPr>
                <a:t>met </a:t>
              </a:r>
              <a:r>
                <a:rPr sz="1200" spc="10" dirty="0">
                  <a:solidFill>
                    <a:schemeClr val="bg1"/>
                  </a:solidFill>
                  <a:latin typeface="Arial"/>
                  <a:cs typeface="Arial"/>
                </a:rPr>
                <a:t>en </a:t>
              </a:r>
              <a:r>
                <a:rPr sz="1200" spc="5" dirty="0">
                  <a:solidFill>
                    <a:schemeClr val="bg1"/>
                  </a:solidFill>
                  <a:latin typeface="Arial"/>
                  <a:cs typeface="Arial"/>
                </a:rPr>
                <a:t>na</a:t>
              </a:r>
              <a:r>
                <a:rPr sz="1200" spc="-25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chemeClr val="bg1"/>
                  </a:solidFill>
                  <a:latin typeface="Arial"/>
                  <a:cs typeface="Arial"/>
                </a:rPr>
                <a:t>kanker.</a:t>
              </a:r>
              <a:endParaRPr sz="12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002EBF8A-1BDD-404D-946B-13DDAC9B7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02" y="10628688"/>
              <a:ext cx="7112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80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3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utblad - roo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513" y="-16933"/>
            <a:ext cx="1447958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4609"/>
            <a:ext cx="5624513" cy="11309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1042988"/>
            <a:ext cx="4238238" cy="7118350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A366958C-8241-104C-BDDC-00533107B042}"/>
              </a:ext>
            </a:extLst>
          </p:cNvPr>
          <p:cNvGrpSpPr/>
          <p:nvPr userDrawn="1"/>
        </p:nvGrpSpPr>
        <p:grpSpPr>
          <a:xfrm>
            <a:off x="1044002" y="10628688"/>
            <a:ext cx="3678869" cy="266700"/>
            <a:chOff x="1044002" y="10628688"/>
            <a:chExt cx="3678869" cy="266700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7E9B6D4-4042-1246-967A-5F40CD10AC41}"/>
                </a:ext>
              </a:extLst>
            </p:cNvPr>
            <p:cNvSpPr txBox="1"/>
            <p:nvPr/>
          </p:nvSpPr>
          <p:spPr>
            <a:xfrm>
              <a:off x="1903471" y="10692951"/>
              <a:ext cx="2819400" cy="187231"/>
            </a:xfrm>
            <a:prstGeom prst="rect">
              <a:avLst/>
            </a:prstGeom>
          </p:spPr>
          <p:txBody>
            <a:bodyPr vert="horz" wrap="square" lIns="0" tIns="25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0"/>
                </a:spcBef>
              </a:pPr>
              <a:r>
                <a:rPr sz="1200" spc="0" dirty="0">
                  <a:solidFill>
                    <a:schemeClr val="bg1"/>
                  </a:solidFill>
                  <a:latin typeface="Arial"/>
                  <a:cs typeface="Arial"/>
                </a:rPr>
                <a:t>Komt </a:t>
              </a:r>
              <a:r>
                <a:rPr sz="1200" spc="10" dirty="0">
                  <a:solidFill>
                    <a:schemeClr val="bg1"/>
                  </a:solidFill>
                  <a:latin typeface="Arial"/>
                  <a:cs typeface="Arial"/>
                </a:rPr>
                <a:t>op </a:t>
              </a:r>
              <a:r>
                <a:rPr sz="1200" spc="0" dirty="0">
                  <a:solidFill>
                    <a:schemeClr val="bg1"/>
                  </a:solidFill>
                  <a:latin typeface="Arial"/>
                  <a:cs typeface="Arial"/>
                </a:rPr>
                <a:t>voor </a:t>
              </a:r>
              <a:r>
                <a:rPr sz="1200" spc="5" dirty="0">
                  <a:solidFill>
                    <a:schemeClr val="bg1"/>
                  </a:solidFill>
                  <a:latin typeface="Arial"/>
                  <a:cs typeface="Arial"/>
                </a:rPr>
                <a:t>mensen </a:t>
              </a:r>
              <a:r>
                <a:rPr sz="1200" spc="0" dirty="0">
                  <a:solidFill>
                    <a:schemeClr val="bg1"/>
                  </a:solidFill>
                  <a:latin typeface="Arial"/>
                  <a:cs typeface="Arial"/>
                </a:rPr>
                <a:t>met </a:t>
              </a:r>
              <a:r>
                <a:rPr sz="1200" spc="10" dirty="0">
                  <a:solidFill>
                    <a:schemeClr val="bg1"/>
                  </a:solidFill>
                  <a:latin typeface="Arial"/>
                  <a:cs typeface="Arial"/>
                </a:rPr>
                <a:t>en </a:t>
              </a:r>
              <a:r>
                <a:rPr sz="1200" spc="5" dirty="0">
                  <a:solidFill>
                    <a:schemeClr val="bg1"/>
                  </a:solidFill>
                  <a:latin typeface="Arial"/>
                  <a:cs typeface="Arial"/>
                </a:rPr>
                <a:t>na</a:t>
              </a:r>
              <a:r>
                <a:rPr sz="1200" spc="-25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chemeClr val="bg1"/>
                  </a:solidFill>
                  <a:latin typeface="Arial"/>
                  <a:cs typeface="Arial"/>
                </a:rPr>
                <a:t>kanker.</a:t>
              </a:r>
              <a:endParaRPr sz="12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6CD43F5E-0EDA-9E44-BC06-629B10C8F5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02" y="10628688"/>
              <a:ext cx="7112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8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38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utblad -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513" y="-16933"/>
            <a:ext cx="1447958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4609"/>
            <a:ext cx="5624513" cy="11309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1042988"/>
            <a:ext cx="4238238" cy="7118350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E275544E-2F7B-AB45-80EB-DCFF8C1D788B}"/>
              </a:ext>
            </a:extLst>
          </p:cNvPr>
          <p:cNvGrpSpPr/>
          <p:nvPr userDrawn="1"/>
        </p:nvGrpSpPr>
        <p:grpSpPr>
          <a:xfrm>
            <a:off x="1044002" y="10628688"/>
            <a:ext cx="3678869" cy="266700"/>
            <a:chOff x="1044002" y="10628688"/>
            <a:chExt cx="3678869" cy="266700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70B0B746-215C-E34C-816D-42D31DFF2111}"/>
                </a:ext>
              </a:extLst>
            </p:cNvPr>
            <p:cNvSpPr txBox="1"/>
            <p:nvPr/>
          </p:nvSpPr>
          <p:spPr>
            <a:xfrm>
              <a:off x="1903471" y="10692951"/>
              <a:ext cx="2819400" cy="187231"/>
            </a:xfrm>
            <a:prstGeom prst="rect">
              <a:avLst/>
            </a:prstGeom>
          </p:spPr>
          <p:txBody>
            <a:bodyPr vert="horz" wrap="square" lIns="0" tIns="25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0"/>
                </a:spcBef>
              </a:pPr>
              <a:r>
                <a:rPr sz="1200" spc="0" dirty="0">
                  <a:solidFill>
                    <a:schemeClr val="bg1"/>
                  </a:solidFill>
                  <a:latin typeface="Arial"/>
                  <a:cs typeface="Arial"/>
                </a:rPr>
                <a:t>Komt </a:t>
              </a:r>
              <a:r>
                <a:rPr sz="1200" spc="10" dirty="0">
                  <a:solidFill>
                    <a:schemeClr val="bg1"/>
                  </a:solidFill>
                  <a:latin typeface="Arial"/>
                  <a:cs typeface="Arial"/>
                </a:rPr>
                <a:t>op </a:t>
              </a:r>
              <a:r>
                <a:rPr sz="1200" spc="0" dirty="0">
                  <a:solidFill>
                    <a:schemeClr val="bg1"/>
                  </a:solidFill>
                  <a:latin typeface="Arial"/>
                  <a:cs typeface="Arial"/>
                </a:rPr>
                <a:t>voor </a:t>
              </a:r>
              <a:r>
                <a:rPr sz="1200" spc="5" dirty="0">
                  <a:solidFill>
                    <a:schemeClr val="bg1"/>
                  </a:solidFill>
                  <a:latin typeface="Arial"/>
                  <a:cs typeface="Arial"/>
                </a:rPr>
                <a:t>mensen </a:t>
              </a:r>
              <a:r>
                <a:rPr sz="1200" spc="0" dirty="0">
                  <a:solidFill>
                    <a:schemeClr val="bg1"/>
                  </a:solidFill>
                  <a:latin typeface="Arial"/>
                  <a:cs typeface="Arial"/>
                </a:rPr>
                <a:t>met </a:t>
              </a:r>
              <a:r>
                <a:rPr sz="1200" spc="10" dirty="0">
                  <a:solidFill>
                    <a:schemeClr val="bg1"/>
                  </a:solidFill>
                  <a:latin typeface="Arial"/>
                  <a:cs typeface="Arial"/>
                </a:rPr>
                <a:t>en </a:t>
              </a:r>
              <a:r>
                <a:rPr sz="1200" spc="5" dirty="0">
                  <a:solidFill>
                    <a:schemeClr val="bg1"/>
                  </a:solidFill>
                  <a:latin typeface="Arial"/>
                  <a:cs typeface="Arial"/>
                </a:rPr>
                <a:t>na</a:t>
              </a:r>
              <a:r>
                <a:rPr sz="1200" spc="-25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chemeClr val="bg1"/>
                  </a:solidFill>
                  <a:latin typeface="Arial"/>
                  <a:cs typeface="Arial"/>
                </a:rPr>
                <a:t>kanker.</a:t>
              </a:r>
              <a:endParaRPr sz="12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887ADA53-C7EF-A64E-8942-12085F462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02" y="10628688"/>
              <a:ext cx="7112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9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38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utblad -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513" y="-16933"/>
            <a:ext cx="1447958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4609"/>
            <a:ext cx="5624513" cy="1130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1042988"/>
            <a:ext cx="4238238" cy="7118350"/>
          </a:xfrm>
        </p:spPr>
        <p:txBody>
          <a:bodyPr lIns="0" tIns="0" rIns="0" bIns="0">
            <a:noAutofit/>
          </a:bodyPr>
          <a:lstStyle>
            <a:lvl1pPr>
              <a:buClr>
                <a:schemeClr val="tx1"/>
              </a:buClr>
              <a:defRPr sz="3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B278813-1168-1845-9D1B-7C92CE262246}"/>
              </a:ext>
            </a:extLst>
          </p:cNvPr>
          <p:cNvGrpSpPr/>
          <p:nvPr userDrawn="1"/>
        </p:nvGrpSpPr>
        <p:grpSpPr>
          <a:xfrm>
            <a:off x="1044002" y="10628688"/>
            <a:ext cx="3678869" cy="266700"/>
            <a:chOff x="1044002" y="10628688"/>
            <a:chExt cx="3678869" cy="266700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03042460-3D0F-8045-A2FC-890FCBD4EDC0}"/>
                </a:ext>
              </a:extLst>
            </p:cNvPr>
            <p:cNvSpPr txBox="1"/>
            <p:nvPr/>
          </p:nvSpPr>
          <p:spPr>
            <a:xfrm>
              <a:off x="1903471" y="10692951"/>
              <a:ext cx="2819400" cy="201295"/>
            </a:xfrm>
            <a:prstGeom prst="rect">
              <a:avLst/>
            </a:prstGeom>
          </p:spPr>
          <p:txBody>
            <a:bodyPr vert="horz" wrap="square" lIns="0" tIns="25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0"/>
                </a:spcBef>
              </a:pP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Komt </a:t>
              </a:r>
              <a:r>
                <a:rPr sz="1200" spc="10" dirty="0">
                  <a:solidFill>
                    <a:srgbClr val="9173AF"/>
                  </a:solidFill>
                  <a:latin typeface="Arial"/>
                  <a:cs typeface="Arial"/>
                </a:rPr>
                <a:t>op </a:t>
              </a: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voor </a:t>
              </a:r>
              <a:r>
                <a:rPr sz="1200" spc="5" dirty="0">
                  <a:solidFill>
                    <a:srgbClr val="9173AF"/>
                  </a:solidFill>
                  <a:latin typeface="Arial"/>
                  <a:cs typeface="Arial"/>
                </a:rPr>
                <a:t>mensen </a:t>
              </a: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met </a:t>
              </a:r>
              <a:r>
                <a:rPr sz="1200" spc="10" dirty="0">
                  <a:solidFill>
                    <a:srgbClr val="9173AF"/>
                  </a:solidFill>
                  <a:latin typeface="Arial"/>
                  <a:cs typeface="Arial"/>
                </a:rPr>
                <a:t>en </a:t>
              </a:r>
              <a:r>
                <a:rPr sz="1200" spc="5" dirty="0">
                  <a:solidFill>
                    <a:srgbClr val="9173AF"/>
                  </a:solidFill>
                  <a:latin typeface="Arial"/>
                  <a:cs typeface="Arial"/>
                </a:rPr>
                <a:t>na</a:t>
              </a:r>
              <a:r>
                <a:rPr sz="1200" spc="-25" dirty="0">
                  <a:solidFill>
                    <a:srgbClr val="9173AF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rgbClr val="9173AF"/>
                  </a:solidFill>
                  <a:latin typeface="Arial"/>
                  <a:cs typeface="Arial"/>
                </a:rPr>
                <a:t>kanker.</a:t>
              </a:r>
              <a:endParaRPr sz="1200">
                <a:latin typeface="Arial"/>
                <a:cs typeface="Arial"/>
              </a:endParaRPr>
            </a:p>
          </p:txBody>
        </p: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81499FCF-4E36-A445-B714-C5E54AD9A0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02" y="10628688"/>
              <a:ext cx="7112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21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38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7830800" y="10756261"/>
            <a:ext cx="1185546" cy="13798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NL"/>
              <a:pPr/>
              <a:t>‹nr.›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343B8492-0E4A-1641-B63D-D85C221ED17C}"/>
              </a:ext>
            </a:extLst>
          </p:cNvPr>
          <p:cNvGrpSpPr/>
          <p:nvPr userDrawn="1"/>
        </p:nvGrpSpPr>
        <p:grpSpPr>
          <a:xfrm>
            <a:off x="1044002" y="10628688"/>
            <a:ext cx="3678869" cy="266700"/>
            <a:chOff x="1044002" y="10628688"/>
            <a:chExt cx="3678869" cy="266700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8B5BA1A3-DE10-B445-97CA-EE1737AA2310}"/>
                </a:ext>
              </a:extLst>
            </p:cNvPr>
            <p:cNvSpPr txBox="1"/>
            <p:nvPr/>
          </p:nvSpPr>
          <p:spPr>
            <a:xfrm>
              <a:off x="1903471" y="10692951"/>
              <a:ext cx="2819400" cy="201295"/>
            </a:xfrm>
            <a:prstGeom prst="rect">
              <a:avLst/>
            </a:prstGeom>
          </p:spPr>
          <p:txBody>
            <a:bodyPr vert="horz" wrap="square" lIns="0" tIns="25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0"/>
                </a:spcBef>
              </a:pP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Komt </a:t>
              </a:r>
              <a:r>
                <a:rPr sz="1200" spc="10" dirty="0">
                  <a:solidFill>
                    <a:srgbClr val="9173AF"/>
                  </a:solidFill>
                  <a:latin typeface="Arial"/>
                  <a:cs typeface="Arial"/>
                </a:rPr>
                <a:t>op </a:t>
              </a: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voor </a:t>
              </a:r>
              <a:r>
                <a:rPr sz="1200" spc="5" dirty="0">
                  <a:solidFill>
                    <a:srgbClr val="9173AF"/>
                  </a:solidFill>
                  <a:latin typeface="Arial"/>
                  <a:cs typeface="Arial"/>
                </a:rPr>
                <a:t>mensen </a:t>
              </a:r>
              <a:r>
                <a:rPr sz="1200" spc="0" dirty="0">
                  <a:solidFill>
                    <a:srgbClr val="9173AF"/>
                  </a:solidFill>
                  <a:latin typeface="Arial"/>
                  <a:cs typeface="Arial"/>
                </a:rPr>
                <a:t>met </a:t>
              </a:r>
              <a:r>
                <a:rPr sz="1200" spc="10" dirty="0">
                  <a:solidFill>
                    <a:srgbClr val="9173AF"/>
                  </a:solidFill>
                  <a:latin typeface="Arial"/>
                  <a:cs typeface="Arial"/>
                </a:rPr>
                <a:t>en </a:t>
              </a:r>
              <a:r>
                <a:rPr sz="1200" spc="5" dirty="0">
                  <a:solidFill>
                    <a:srgbClr val="9173AF"/>
                  </a:solidFill>
                  <a:latin typeface="Arial"/>
                  <a:cs typeface="Arial"/>
                </a:rPr>
                <a:t>na</a:t>
              </a:r>
              <a:r>
                <a:rPr sz="1200" spc="-25" dirty="0">
                  <a:solidFill>
                    <a:srgbClr val="9173AF"/>
                  </a:solidFill>
                  <a:latin typeface="Arial"/>
                  <a:cs typeface="Arial"/>
                </a:rPr>
                <a:t> </a:t>
              </a:r>
              <a:r>
                <a:rPr sz="1200" spc="-10" dirty="0">
                  <a:solidFill>
                    <a:srgbClr val="9173AF"/>
                  </a:solidFill>
                  <a:latin typeface="Arial"/>
                  <a:cs typeface="Arial"/>
                </a:rPr>
                <a:t>kanker.</a:t>
              </a:r>
              <a:endParaRPr sz="1200">
                <a:latin typeface="Arial"/>
                <a:cs typeface="Arial"/>
              </a:endParaRPr>
            </a:p>
          </p:txBody>
        </p: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C16C0B33-8843-2249-8B7A-BCC91208C1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02" y="10628688"/>
              <a:ext cx="711200" cy="2667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paars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5563" y="-16933"/>
            <a:ext cx="988853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0"/>
            <a:ext cx="10215563" cy="11309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274" y="2840262"/>
            <a:ext cx="8824383" cy="3459322"/>
          </a:xfrm>
        </p:spPr>
        <p:txBody>
          <a:bodyPr lIns="0" tIns="0" rIns="0" bIns="0" anchor="b" anchorCtr="0">
            <a:noAutofit/>
          </a:bodyPr>
          <a:lstStyle>
            <a:lvl1pPr>
              <a:defRPr sz="8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6651749"/>
            <a:ext cx="8839200" cy="1000124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C327103-3E81-5246-9757-D55631A4B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9067800"/>
            <a:ext cx="2197100" cy="1219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CD5632-B906-A44F-86AB-65F2B1105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7" y="924620"/>
            <a:ext cx="2514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71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88" y="2807217"/>
            <a:ext cx="6384925" cy="380873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388" y="3854305"/>
            <a:ext cx="8472170" cy="491673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205" y="10482093"/>
            <a:ext cx="4690957" cy="602118"/>
          </a:xfrm>
          <a:prstGeom prst="rect">
            <a:avLst/>
          </a:prstGeom>
        </p:spPr>
        <p:txBody>
          <a:bodyPr lIns="179497" tIns="89748" rIns="179497" bIns="89748"/>
          <a:lstStyle/>
          <a:p>
            <a:fld id="{6062FDCC-4577-9043-9436-B802AA5EE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68901" y="10482093"/>
            <a:ext cx="6366298" cy="602118"/>
          </a:xfrm>
          <a:prstGeom prst="rect">
            <a:avLst/>
          </a:prstGeom>
        </p:spPr>
        <p:txBody>
          <a:bodyPr lIns="179497" tIns="89748" rIns="179497" bIns="89748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05F95-FCBA-AB4D-9A40-B3AFB98C3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4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lauw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513" y="-16933"/>
            <a:ext cx="1447958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0"/>
            <a:ext cx="5624513" cy="11309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274" y="2840262"/>
            <a:ext cx="8824383" cy="3459322"/>
          </a:xfrm>
        </p:spPr>
        <p:txBody>
          <a:bodyPr lIns="0" tIns="0" rIns="0" bIns="0" anchor="b" anchorCtr="0">
            <a:noAutofit/>
          </a:bodyPr>
          <a:lstStyle>
            <a:lvl1pPr>
              <a:defRPr sz="8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6651749"/>
            <a:ext cx="8839200" cy="1000124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C327103-3E81-5246-9757-D55631A4B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9067800"/>
            <a:ext cx="2197100" cy="1219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CD5632-B906-A44F-86AB-65F2B1105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7" y="924620"/>
            <a:ext cx="2514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7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auw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5563" y="-16933"/>
            <a:ext cx="988853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0"/>
            <a:ext cx="10215563" cy="11309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274" y="2840262"/>
            <a:ext cx="8824383" cy="3459322"/>
          </a:xfrm>
        </p:spPr>
        <p:txBody>
          <a:bodyPr lIns="0" tIns="0" rIns="0" bIns="0" anchor="b" anchorCtr="0">
            <a:noAutofit/>
          </a:bodyPr>
          <a:lstStyle>
            <a:lvl1pPr>
              <a:defRPr sz="8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6651749"/>
            <a:ext cx="8839200" cy="1000124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C327103-3E81-5246-9757-D55631A4B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9067800"/>
            <a:ext cx="2197100" cy="1219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CD5632-B906-A44F-86AB-65F2B1105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7" y="924620"/>
            <a:ext cx="2514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7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rood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513" y="-16933"/>
            <a:ext cx="1447958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0"/>
            <a:ext cx="5624513" cy="11309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274" y="2840262"/>
            <a:ext cx="8824383" cy="3459322"/>
          </a:xfrm>
        </p:spPr>
        <p:txBody>
          <a:bodyPr lIns="0" tIns="0" rIns="0" bIns="0" anchor="b" anchorCtr="0">
            <a:noAutofit/>
          </a:bodyPr>
          <a:lstStyle>
            <a:lvl1pPr>
              <a:defRPr sz="8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6651749"/>
            <a:ext cx="8839200" cy="1000124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C327103-3E81-5246-9757-D55631A4B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9067800"/>
            <a:ext cx="2197100" cy="1219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CD5632-B906-A44F-86AB-65F2B1105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7" y="924620"/>
            <a:ext cx="2514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7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rood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5563" y="-16933"/>
            <a:ext cx="988853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0"/>
            <a:ext cx="10215563" cy="11309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274" y="2840262"/>
            <a:ext cx="8824383" cy="3459322"/>
          </a:xfrm>
        </p:spPr>
        <p:txBody>
          <a:bodyPr lIns="0" tIns="0" rIns="0" bIns="0" anchor="b" anchorCtr="0">
            <a:noAutofit/>
          </a:bodyPr>
          <a:lstStyle>
            <a:lvl1pPr>
              <a:defRPr sz="8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6651749"/>
            <a:ext cx="8839200" cy="1000124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C327103-3E81-5246-9757-D55631A4B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9067800"/>
            <a:ext cx="2197100" cy="1219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CD5632-B906-A44F-86AB-65F2B1105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7" y="924620"/>
            <a:ext cx="2514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7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geel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513" y="-16933"/>
            <a:ext cx="1447958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0"/>
            <a:ext cx="5624513" cy="1130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274" y="2840262"/>
            <a:ext cx="8824383" cy="3459322"/>
          </a:xfrm>
        </p:spPr>
        <p:txBody>
          <a:bodyPr lIns="0" tIns="0" rIns="0" bIns="0" anchor="b" anchorCtr="0">
            <a:noAutofit/>
          </a:bodyPr>
          <a:lstStyle>
            <a:lvl1pPr>
              <a:defRPr sz="8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6651749"/>
            <a:ext cx="8839200" cy="1000124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C327103-3E81-5246-9757-D55631A4B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9067800"/>
            <a:ext cx="2197100" cy="12191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CD5632-B906-A44F-86AB-65F2B1105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7" y="924620"/>
            <a:ext cx="2514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7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eel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5563" y="-16933"/>
            <a:ext cx="988853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-1" y="0"/>
            <a:ext cx="10215563" cy="1130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274" y="2840262"/>
            <a:ext cx="8824383" cy="3459322"/>
          </a:xfrm>
        </p:spPr>
        <p:txBody>
          <a:bodyPr lIns="0" tIns="0" rIns="0" bIns="0" anchor="b" anchorCtr="0">
            <a:noAutofit/>
          </a:bodyPr>
          <a:lstStyle>
            <a:lvl1pPr>
              <a:defRPr sz="8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6651749"/>
            <a:ext cx="8839200" cy="1000124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C327103-3E81-5246-9757-D55631A4B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9067800"/>
            <a:ext cx="2197100" cy="12191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CD5632-B906-A44F-86AB-65F2B1105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7" y="924620"/>
            <a:ext cx="2514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7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geel roo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815F0AC-E039-2543-ABF7-0F646BB92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513" y="-16933"/>
            <a:ext cx="14479587" cy="11326283"/>
          </a:xfrm>
          <a:pattFill prst="lgCheck">
            <a:fgClr>
              <a:schemeClr val="bg1">
                <a:lumMod val="6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anchor="ctr" anchorCtr="0">
            <a:noAutofit/>
          </a:bodyPr>
          <a:lstStyle>
            <a:lvl1pPr algn="ctr">
              <a:defRPr sz="3000" b="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4F413E-C485-1045-8C15-88D89F03432F}"/>
              </a:ext>
            </a:extLst>
          </p:cNvPr>
          <p:cNvSpPr/>
          <p:nvPr userDrawn="1"/>
        </p:nvSpPr>
        <p:spPr>
          <a:xfrm>
            <a:off x="0" y="0"/>
            <a:ext cx="5624513" cy="1130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274" y="2840262"/>
            <a:ext cx="8824383" cy="3459322"/>
          </a:xfrm>
        </p:spPr>
        <p:txBody>
          <a:bodyPr lIns="0" tIns="0" rIns="0" bIns="0" anchor="b" anchorCtr="0">
            <a:noAutofit/>
          </a:bodyPr>
          <a:lstStyle>
            <a:lvl1pPr>
              <a:defRPr sz="8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Titelstijl van model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87" y="6651749"/>
            <a:ext cx="8839200" cy="1000124"/>
          </a:xfrm>
        </p:spPr>
        <p:txBody>
          <a:bodyPr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C327103-3E81-5246-9757-D55631A4B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6" y="9067800"/>
            <a:ext cx="2197098" cy="12191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CD5632-B906-A44F-86AB-65F2B1105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7" y="924620"/>
            <a:ext cx="2514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5141">
          <p15:clr>
            <a:srgbClr val="5ACBF0"/>
          </p15:clr>
        </p15:guide>
        <p15:guide id="3" orient="horz" pos="5771">
          <p15:clr>
            <a:srgbClr val="5ACBF0"/>
          </p15:clr>
        </p15:guide>
        <p15:guide id="4" orient="horz" pos="1141">
          <p15:clr>
            <a:srgbClr val="5ACBF0"/>
          </p15:clr>
        </p15:guide>
        <p15:guide id="5" orient="horz" pos="5866">
          <p15:clr>
            <a:srgbClr val="5ACBF0"/>
          </p15:clr>
        </p15:guide>
        <p15:guide id="6" orient="horz" pos="5867">
          <p15:clr>
            <a:srgbClr val="5ACBF0"/>
          </p15:clr>
        </p15:guide>
        <p15:guide id="7" orient="horz" pos="177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2807217"/>
            <a:ext cx="6384925" cy="1282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 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3854305"/>
            <a:ext cx="8472170" cy="2329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42EF6D63-D9F9-1E46-B3C0-D14FA1010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30800" y="10756261"/>
            <a:ext cx="1185546" cy="13798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66" r:id="rId3"/>
    <p:sldLayoutId id="2147483671" r:id="rId4"/>
    <p:sldLayoutId id="2147483667" r:id="rId5"/>
    <p:sldLayoutId id="2147483672" r:id="rId6"/>
    <p:sldLayoutId id="2147483668" r:id="rId7"/>
    <p:sldLayoutId id="2147483673" r:id="rId8"/>
    <p:sldLayoutId id="2147483669" r:id="rId9"/>
    <p:sldLayoutId id="2147483674" r:id="rId10"/>
    <p:sldLayoutId id="2147483663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65" r:id="rId19"/>
    <p:sldLayoutId id="2147483682" r:id="rId2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332" userDrawn="1">
          <p15:clr>
            <a:srgbClr val="F26B43"/>
          </p15:clr>
        </p15:guide>
        <p15:guide id="2" orient="horz" pos="3562" userDrawn="1">
          <p15:clr>
            <a:srgbClr val="F26B43"/>
          </p15:clr>
        </p15:guide>
        <p15:guide id="3" orient="horz" pos="657" userDrawn="1">
          <p15:clr>
            <a:srgbClr val="5ACBF0"/>
          </p15:clr>
        </p15:guide>
        <p15:guide id="4" orient="horz" pos="6480" userDrawn="1">
          <p15:clr>
            <a:srgbClr val="5ACBF0"/>
          </p15:clr>
        </p15:guide>
        <p15:guide id="5" pos="666" userDrawn="1">
          <p15:clr>
            <a:srgbClr val="5ACBF0"/>
          </p15:clr>
        </p15:guide>
        <p15:guide id="6" pos="11996" userDrawn="1">
          <p15:clr>
            <a:srgbClr val="5ACBF0"/>
          </p15:clr>
        </p15:guide>
        <p15:guide id="7" pos="6236" userDrawn="1">
          <p15:clr>
            <a:srgbClr val="5ACBF0"/>
          </p15:clr>
        </p15:guide>
        <p15:guide id="8" pos="6435" userDrawn="1">
          <p15:clr>
            <a:srgbClr val="5ACBF0"/>
          </p15:clr>
        </p15:guide>
        <p15:guide id="9" pos="5468" userDrawn="1">
          <p15:clr>
            <a:srgbClr val="5ACBF0"/>
          </p15:clr>
        </p15:guide>
        <p15:guide id="10" pos="5265" userDrawn="1">
          <p15:clr>
            <a:srgbClr val="5ACBF0"/>
          </p15:clr>
        </p15:guide>
        <p15:guide id="11" pos="4500" userDrawn="1">
          <p15:clr>
            <a:srgbClr val="5ACBF0"/>
          </p15:clr>
        </p15:guide>
        <p15:guide id="12" pos="4302" userDrawn="1">
          <p15:clr>
            <a:srgbClr val="5ACBF0"/>
          </p15:clr>
        </p15:guide>
        <p15:guide id="13" pos="11232" userDrawn="1">
          <p15:clr>
            <a:srgbClr val="5ACBF0"/>
          </p15:clr>
        </p15:guide>
        <p15:guide id="14" pos="11034" userDrawn="1">
          <p15:clr>
            <a:srgbClr val="5ACBF0"/>
          </p15:clr>
        </p15:guide>
        <p15:guide id="15" pos="10278" userDrawn="1">
          <p15:clr>
            <a:srgbClr val="5ACBF0"/>
          </p15:clr>
        </p15:guide>
        <p15:guide id="16" pos="10080" userDrawn="1">
          <p15:clr>
            <a:srgbClr val="5ACBF0"/>
          </p15:clr>
        </p15:guide>
        <p15:guide id="17" pos="9315" userDrawn="1">
          <p15:clr>
            <a:srgbClr val="5ACBF0"/>
          </p15:clr>
        </p15:guide>
        <p15:guide id="18" pos="9108" userDrawn="1">
          <p15:clr>
            <a:srgbClr val="5ACBF0"/>
          </p15:clr>
        </p15:guide>
        <p15:guide id="19" pos="1611" userDrawn="1">
          <p15:clr>
            <a:srgbClr val="5ACBF0"/>
          </p15:clr>
        </p15:guide>
        <p15:guide id="20" pos="1395" userDrawn="1">
          <p15:clr>
            <a:srgbClr val="5ACBF0"/>
          </p15:clr>
        </p15:guide>
        <p15:guide id="21" pos="2384" userDrawn="1">
          <p15:clr>
            <a:srgbClr val="5ACBF0"/>
          </p15:clr>
        </p15:guide>
        <p15:guide id="22" pos="2585" userDrawn="1">
          <p15:clr>
            <a:srgbClr val="5ACBF0"/>
          </p15:clr>
        </p15:guide>
        <p15:guide id="23" pos="3543" userDrawn="1">
          <p15:clr>
            <a:srgbClr val="5ACBF0"/>
          </p15:clr>
        </p15:guide>
        <p15:guide id="24" pos="3342" userDrawn="1">
          <p15:clr>
            <a:srgbClr val="5ACBF0"/>
          </p15:clr>
        </p15:guide>
        <p15:guide id="25" pos="8359" userDrawn="1">
          <p15:clr>
            <a:srgbClr val="5ACBF0"/>
          </p15:clr>
        </p15:guide>
        <p15:guide id="26" pos="8158" userDrawn="1">
          <p15:clr>
            <a:srgbClr val="5ACBF0"/>
          </p15:clr>
        </p15:guide>
        <p15:guide id="27" pos="7200" userDrawn="1">
          <p15:clr>
            <a:srgbClr val="5ACBF0"/>
          </p15:clr>
        </p15:guide>
        <p15:guide id="28" pos="740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ks.nl/" TargetMode="External"/><Relationship Id="rId2" Type="http://schemas.openxmlformats.org/officeDocument/2006/relationships/hyperlink" Target="mailto:i.dingemans@nfk.nl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g"/><Relationship Id="rId5" Type="http://schemas.openxmlformats.org/officeDocument/2006/relationships/hyperlink" Target="http://www.nfk.nl/" TargetMode="External"/><Relationship Id="rId4" Type="http://schemas.openxmlformats.org/officeDocument/2006/relationships/hyperlink" Target="http://www.doneerjeervaring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B4F92DD8-0C83-CD4B-A554-DB86FBA68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t="8433" r="17035" b="44390"/>
          <a:stretch/>
        </p:blipFill>
        <p:spPr>
          <a:xfrm>
            <a:off x="10215563" y="-16933"/>
            <a:ext cx="9888537" cy="1132628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E1E12A7-8E98-D54B-9CF7-619104FA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11" y="2411377"/>
            <a:ext cx="9642848" cy="3243298"/>
          </a:xfrm>
        </p:spPr>
        <p:txBody>
          <a:bodyPr/>
          <a:lstStyle/>
          <a:p>
            <a:r>
              <a:rPr lang="nl-NL" sz="6000" dirty="0"/>
              <a:t>Keuze-informatie over ziekenhuizen</a:t>
            </a:r>
            <a:br>
              <a:rPr lang="nl-NL" sz="6000" dirty="0"/>
            </a:br>
            <a:endParaRPr lang="nl-NL" sz="4800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030C13-D45D-354B-A6FE-D132AF60D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630" y="5366643"/>
            <a:ext cx="8839200" cy="1000124"/>
          </a:xfrm>
        </p:spPr>
        <p:txBody>
          <a:bodyPr/>
          <a:lstStyle/>
          <a:p>
            <a:pPr marL="12700">
              <a:lnSpc>
                <a:spcPts val="3835"/>
              </a:lnSpc>
              <a:spcBef>
                <a:spcPts val="95"/>
              </a:spcBef>
            </a:pPr>
            <a:r>
              <a:rPr lang="nl-NL" b="1" spc="-15" dirty="0">
                <a:solidFill>
                  <a:srgbClr val="FFFFFF"/>
                </a:solidFill>
              </a:rPr>
              <a:t>Irene Dingemans</a:t>
            </a:r>
            <a:r>
              <a:rPr lang="nl-NL" b="1" spc="-5" dirty="0">
                <a:solidFill>
                  <a:srgbClr val="FFFFFF"/>
                </a:solidFill>
              </a:rPr>
              <a:t>– </a:t>
            </a:r>
            <a:r>
              <a:rPr lang="nl-NL" b="1" spc="-25" dirty="0">
                <a:solidFill>
                  <a:srgbClr val="FFFFFF"/>
                </a:solidFill>
              </a:rPr>
              <a:t>programmaleider kwaliteit van zorg, </a:t>
            </a:r>
            <a:r>
              <a:rPr lang="nl-NL" b="1" spc="-45" dirty="0">
                <a:solidFill>
                  <a:srgbClr val="FFFFFF"/>
                </a:solidFill>
              </a:rPr>
              <a:t>NFK</a:t>
            </a:r>
          </a:p>
          <a:p>
            <a:pPr marL="12700">
              <a:lnSpc>
                <a:spcPts val="3835"/>
              </a:lnSpc>
              <a:spcBef>
                <a:spcPts val="95"/>
              </a:spcBef>
            </a:pPr>
            <a:r>
              <a:rPr lang="nl-NL" b="1" spc="-45" dirty="0">
                <a:solidFill>
                  <a:srgbClr val="FFFFFF"/>
                </a:solidFill>
              </a:rPr>
              <a:t>Liesbeth Timmermans – bestuurslid SPKS leven met maag- of slokdarmkanker </a:t>
            </a:r>
          </a:p>
          <a:p>
            <a:pPr marL="12700">
              <a:lnSpc>
                <a:spcPts val="3835"/>
              </a:lnSpc>
            </a:pPr>
            <a:endParaRPr lang="nl-NL" spc="-55" dirty="0">
              <a:solidFill>
                <a:srgbClr val="FFFFFF"/>
              </a:solidFill>
            </a:endParaRPr>
          </a:p>
          <a:p>
            <a:pPr marL="12700">
              <a:lnSpc>
                <a:spcPts val="3835"/>
              </a:lnSpc>
            </a:pPr>
            <a:r>
              <a:rPr lang="nl-NL" spc="-55" dirty="0" err="1">
                <a:solidFill>
                  <a:srgbClr val="FFFFFF"/>
                </a:solidFill>
              </a:rPr>
              <a:t>Patiëntenmiddag</a:t>
            </a:r>
            <a:r>
              <a:rPr lang="nl-NL" spc="-55" dirty="0">
                <a:solidFill>
                  <a:srgbClr val="FFFFFF"/>
                </a:solidFill>
              </a:rPr>
              <a:t> slokdarm- en maagkanker</a:t>
            </a:r>
          </a:p>
          <a:p>
            <a:pPr marL="12700">
              <a:lnSpc>
                <a:spcPts val="3835"/>
              </a:lnSpc>
            </a:pPr>
            <a:r>
              <a:rPr lang="nl-NL" spc="-55" dirty="0">
                <a:solidFill>
                  <a:srgbClr val="FFFFFF"/>
                </a:solidFill>
              </a:rPr>
              <a:t> AUMC, 27 januari 2022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23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C844-94C9-49D8-8590-87FBFE816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60" t="23653" r="4831" b="6331"/>
          <a:stretch/>
        </p:blipFill>
        <p:spPr>
          <a:xfrm>
            <a:off x="10340082" y="5366643"/>
            <a:ext cx="9251877" cy="33653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C22B77-0302-C146-B4B3-0CA99725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18" y="686123"/>
            <a:ext cx="17986375" cy="992430"/>
          </a:xfrm>
        </p:spPr>
        <p:txBody>
          <a:bodyPr/>
          <a:lstStyle/>
          <a:p>
            <a:r>
              <a:rPr lang="nl-NL" dirty="0"/>
              <a:t>Een ziekenhuis kiezen bij kanker: wat vind jij belangrijk</a:t>
            </a:r>
            <a:br>
              <a:rPr lang="nl-NL" b="0" dirty="0"/>
            </a:br>
            <a:endParaRPr lang="nl-NL" b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A24652-BC7B-9844-AC10-AD21272022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2834" y="1816539"/>
            <a:ext cx="17996559" cy="8364074"/>
          </a:xfrm>
        </p:spPr>
        <p:txBody>
          <a:bodyPr/>
          <a:lstStyle/>
          <a:p>
            <a:r>
              <a:rPr lang="nl-NL" sz="4800" dirty="0">
                <a:solidFill>
                  <a:schemeClr val="accent3">
                    <a:lumMod val="75000"/>
                  </a:schemeClr>
                </a:solidFill>
              </a:rPr>
              <a:t>7.376 (ex-)kankerpatiënten vulden vragenlijst in </a:t>
            </a:r>
          </a:p>
          <a:p>
            <a:r>
              <a:rPr lang="nl-NL" sz="2800" i="1" dirty="0">
                <a:solidFill>
                  <a:schemeClr val="accent3">
                    <a:lumMod val="75000"/>
                  </a:schemeClr>
                </a:solidFill>
              </a:rPr>
              <a:t>www.doneerjeervaring.nl, december 2019</a:t>
            </a:r>
          </a:p>
          <a:p>
            <a:endParaRPr lang="nl-NL" i="1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nl-NL" sz="4800" dirty="0">
                <a:solidFill>
                  <a:schemeClr val="accent3">
                    <a:lumMod val="75000"/>
                  </a:schemeClr>
                </a:solidFill>
              </a:rPr>
              <a:t>Bijna de helft heeft nagedacht over keuze van het ziekenhuis</a:t>
            </a:r>
          </a:p>
          <a:p>
            <a:pPr marL="914400" indent="-914400">
              <a:buFont typeface="+mj-lt"/>
              <a:buAutoNum type="arabicPeriod"/>
            </a:pPr>
            <a:endParaRPr lang="nl-NL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indent="-914400">
              <a:buFont typeface="+mj-lt"/>
              <a:buAutoNum type="arabicPeriod"/>
            </a:pPr>
            <a:endParaRPr lang="nl-NL" sz="4800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indent="-914400">
              <a:buFont typeface="+mj-lt"/>
              <a:buAutoNum type="arabicPeriod"/>
            </a:pPr>
            <a:endParaRPr lang="nl-NL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indent="-914400">
              <a:buFont typeface="+mj-lt"/>
              <a:buAutoNum type="arabicPeriod"/>
            </a:pPr>
            <a:endParaRPr lang="nl-NL" sz="4800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indent="-914400">
              <a:buFont typeface="+mj-lt"/>
              <a:buAutoNum type="arabicPeriod"/>
            </a:pPr>
            <a:endParaRPr lang="nl-NL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indent="-914400">
              <a:buFont typeface="+mj-lt"/>
              <a:buAutoNum type="arabicPeriod"/>
            </a:pPr>
            <a:endParaRPr lang="nl-NL" sz="4800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Twee derde heeft informatie gezocht en/of met iemand overlegd over welk ziekenhuis geschikt is.</a:t>
            </a:r>
          </a:p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DBB20D-5BB1-3246-878F-5E95F6ACCF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NL"/>
              <a:pPr/>
              <a:t>10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9CB2E0C-DB42-4747-BBEB-6092C4BB87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80" t="14669" r="45617" b="3173"/>
          <a:stretch/>
        </p:blipFill>
        <p:spPr>
          <a:xfrm>
            <a:off x="809787" y="4502547"/>
            <a:ext cx="4513973" cy="3706480"/>
          </a:xfrm>
          <a:prstGeom prst="rect">
            <a:avLst/>
          </a:prstGeom>
        </p:spPr>
      </p:pic>
      <p:sp>
        <p:nvSpPr>
          <p:cNvPr id="10" name="Pijl: rechts 9">
            <a:extLst>
              <a:ext uri="{FF2B5EF4-FFF2-40B4-BE49-F238E27FC236}">
                <a16:creationId xmlns:a16="http://schemas.microsoft.com/office/drawing/2014/main" id="{F6E58325-C69B-41CA-B943-0EA17BD5B4F4}"/>
              </a:ext>
            </a:extLst>
          </p:cNvPr>
          <p:cNvSpPr/>
          <p:nvPr/>
        </p:nvSpPr>
        <p:spPr>
          <a:xfrm rot="335370">
            <a:off x="3361911" y="6796351"/>
            <a:ext cx="9679309" cy="50590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6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DBB20D-5BB1-3246-878F-5E95F6ACCF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NL"/>
              <a:pPr/>
              <a:t>11</a:t>
            </a:fld>
            <a:endParaRPr lang="nl-NL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2170D6AF-2ED6-4235-8F76-067B83C3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508" y="408570"/>
            <a:ext cx="17986375" cy="1568078"/>
          </a:xfrm>
        </p:spPr>
        <p:txBody>
          <a:bodyPr/>
          <a:lstStyle/>
          <a:p>
            <a:r>
              <a:rPr lang="nl-NL" dirty="0"/>
              <a:t>Waar heb je naar informatie gezocht of met wie overlegd?</a:t>
            </a:r>
            <a:endParaRPr lang="nl-NL" sz="4800" b="0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2382A74-3A42-4EBF-ABE1-1081E8FB1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98082"/>
              </p:ext>
            </p:extLst>
          </p:nvPr>
        </p:nvGraphicFramePr>
        <p:xfrm>
          <a:off x="689488" y="2466316"/>
          <a:ext cx="13994094" cy="7067958"/>
        </p:xfrm>
        <a:graphic>
          <a:graphicData uri="http://schemas.openxmlformats.org/drawingml/2006/table">
            <a:tbl>
              <a:tblPr firstRow="1" firstCol="1" bandRow="1"/>
              <a:tblGrid>
                <a:gridCol w="12408468">
                  <a:extLst>
                    <a:ext uri="{9D8B030D-6E8A-4147-A177-3AD203B41FA5}">
                      <a16:colId xmlns:a16="http://schemas.microsoft.com/office/drawing/2014/main" val="1712512055"/>
                    </a:ext>
                  </a:extLst>
                </a:gridCol>
                <a:gridCol w="1585626">
                  <a:extLst>
                    <a:ext uri="{9D8B030D-6E8A-4147-A177-3AD203B41FA5}">
                      <a16:colId xmlns:a16="http://schemas.microsoft.com/office/drawing/2014/main" val="2117119006"/>
                    </a:ext>
                  </a:extLst>
                </a:gridCol>
              </a:tblGrid>
              <a:tr h="4709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Overlegd met naasten/bekenden</a:t>
                      </a:r>
                      <a:endParaRPr lang="nl-NL" sz="4000" b="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45%</a:t>
                      </a:r>
                      <a:endParaRPr lang="nl-NL" sz="4000" b="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52798"/>
                  </a:ext>
                </a:extLst>
              </a:tr>
              <a:tr h="548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Website ziekenhuis</a:t>
                      </a:r>
                      <a:endParaRPr lang="nl-NL" sz="4000" b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39%</a:t>
                      </a:r>
                      <a:endParaRPr lang="nl-NL" sz="4000" b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025028"/>
                  </a:ext>
                </a:extLst>
              </a:tr>
              <a:tr h="572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Overlegd met ziekenhuis</a:t>
                      </a:r>
                      <a:endParaRPr lang="nl-NL" sz="4000" b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38%</a:t>
                      </a:r>
                      <a:endParaRPr lang="nl-NL" sz="4000" b="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605938"/>
                  </a:ext>
                </a:extLst>
              </a:tr>
              <a:tr h="548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Overlegd met huisarts</a:t>
                      </a:r>
                      <a:endParaRPr lang="nl-NL" sz="40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33%</a:t>
                      </a:r>
                      <a:endParaRPr lang="nl-NL" sz="40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700501"/>
                  </a:ext>
                </a:extLst>
              </a:tr>
              <a:tr h="548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Website patiëntenorganisatie</a:t>
                      </a:r>
                      <a:endParaRPr lang="nl-NL" sz="40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24%</a:t>
                      </a:r>
                      <a:endParaRPr lang="nl-NL" sz="40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1035"/>
                  </a:ext>
                </a:extLst>
              </a:tr>
              <a:tr h="548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Andere website(s)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18%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77441"/>
                  </a:ext>
                </a:extLst>
              </a:tr>
              <a:tr h="548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Overlegd met zorgverzekeraar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6%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09833"/>
                  </a:ext>
                </a:extLst>
              </a:tr>
              <a:tr h="572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Overlegd met patiëntenorganisatie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5%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16851"/>
                  </a:ext>
                </a:extLst>
              </a:tr>
              <a:tr h="548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Folder ziekenhuis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5%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094242"/>
                  </a:ext>
                </a:extLst>
              </a:tr>
              <a:tr h="548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Een keuzehulp ingevuld op internet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5%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74855"/>
                  </a:ext>
                </a:extLst>
              </a:tr>
              <a:tr h="548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Website zorgverzekeraar 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4%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698341"/>
                  </a:ext>
                </a:extLst>
              </a:tr>
              <a:tr h="548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Folder patiëntenorganisatie 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4%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791" marR="48791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203945"/>
                  </a:ext>
                </a:extLst>
              </a:tr>
            </a:tbl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4E3AD29D-CD5F-4CC4-951D-9753441DF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60" t="23653" r="49346" b="6331"/>
          <a:stretch/>
        </p:blipFill>
        <p:spPr>
          <a:xfrm>
            <a:off x="14707122" y="6779329"/>
            <a:ext cx="5377952" cy="4375428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C0081B1E-917F-4A34-9DA2-33485B9B74B8}"/>
              </a:ext>
            </a:extLst>
          </p:cNvPr>
          <p:cNvSpPr/>
          <p:nvPr/>
        </p:nvSpPr>
        <p:spPr>
          <a:xfrm rot="13250672">
            <a:off x="13794967" y="7349508"/>
            <a:ext cx="4870881" cy="107272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2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DBB20D-5BB1-3246-878F-5E95F6ACCF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NL"/>
              <a:pPr/>
              <a:t>12</a:t>
            </a:fld>
            <a:endParaRPr lang="nl-NL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2170D6AF-2ED6-4235-8F76-067B83C3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50" y="810960"/>
            <a:ext cx="18002000" cy="1568078"/>
          </a:xfrm>
        </p:spPr>
        <p:txBody>
          <a:bodyPr/>
          <a:lstStyle/>
          <a:p>
            <a:r>
              <a:rPr lang="nl-NL" dirty="0"/>
              <a:t>Waarom koos je voor het ziekenhuis van behandeling?</a:t>
            </a:r>
            <a:endParaRPr lang="nl-NL" sz="4800" b="0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0CBDA23-17E6-4FDE-8F0E-9C782FED1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18883"/>
              </p:ext>
            </p:extLst>
          </p:nvPr>
        </p:nvGraphicFramePr>
        <p:xfrm>
          <a:off x="1051050" y="3880225"/>
          <a:ext cx="17425936" cy="4147874"/>
        </p:xfrm>
        <a:graphic>
          <a:graphicData uri="http://schemas.openxmlformats.org/drawingml/2006/table">
            <a:tbl>
              <a:tblPr firstRow="1" firstCol="1" bandRow="1"/>
              <a:tblGrid>
                <a:gridCol w="16059082">
                  <a:extLst>
                    <a:ext uri="{9D8B030D-6E8A-4147-A177-3AD203B41FA5}">
                      <a16:colId xmlns:a16="http://schemas.microsoft.com/office/drawing/2014/main" val="549320247"/>
                    </a:ext>
                  </a:extLst>
                </a:gridCol>
                <a:gridCol w="1366854">
                  <a:extLst>
                    <a:ext uri="{9D8B030D-6E8A-4147-A177-3AD203B41FA5}">
                      <a16:colId xmlns:a16="http://schemas.microsoft.com/office/drawing/2014/main" val="860788986"/>
                    </a:ext>
                  </a:extLst>
                </a:gridCol>
              </a:tblGrid>
              <a:tr h="1198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1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De 3 meest genoemde redenen:</a:t>
                      </a:r>
                      <a:br>
                        <a:rPr lang="nl-NL" sz="4000" b="1" baseline="300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lang="nl-NL" sz="4000" b="1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nl-NL" sz="40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1993" marR="31993" marT="0" marB="0">
                    <a:lnL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1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nl-NL" sz="40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1993" marR="31993" marT="0" marB="0">
                    <a:lnL>
                      <a:noFill/>
                    </a:lnL>
                    <a:lnR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28075"/>
                  </a:ext>
                </a:extLst>
              </a:tr>
              <a:tr h="942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Dit ziekenhuis was dichtbij huis</a:t>
                      </a:r>
                      <a:endParaRPr lang="nl-NL" sz="4000" b="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1993" marR="31993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50%</a:t>
                      </a:r>
                      <a:endParaRPr lang="nl-NL" sz="4000" b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1993" marR="31993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172027"/>
                  </a:ext>
                </a:extLst>
              </a:tr>
              <a:tr h="869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Ik kende dit ziekenhuis al</a:t>
                      </a:r>
                      <a:endParaRPr lang="nl-NL" sz="4000" b="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1993" marR="31993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40%</a:t>
                      </a:r>
                      <a:endParaRPr lang="nl-NL" sz="4000" b="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1993" marR="31993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991435"/>
                  </a:ext>
                </a:extLst>
              </a:tr>
              <a:tr h="993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Dit ziekenhuis is gespecialiseerd in mijn vorm van kanker</a:t>
                      </a:r>
                      <a:endParaRPr lang="nl-NL" sz="4000" b="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1993" marR="31993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4000" b="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26%</a:t>
                      </a:r>
                      <a:endParaRPr lang="nl-NL" sz="4000" b="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1993" marR="31993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31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0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DBB20D-5BB1-3246-878F-5E95F6ACCF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NL"/>
              <a:pPr/>
              <a:t>13</a:t>
            </a:fld>
            <a:endParaRPr lang="nl-NL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2170D6AF-2ED6-4235-8F76-067B83C3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055" y="616092"/>
            <a:ext cx="17986375" cy="1568078"/>
          </a:xfrm>
        </p:spPr>
        <p:txBody>
          <a:bodyPr/>
          <a:lstStyle/>
          <a:p>
            <a:r>
              <a:rPr lang="nl-NL" sz="4800" b="0" dirty="0"/>
              <a:t>Zou je achteraf iets anders hebben gedaan bij de keuze voor het ziekenhuis?</a:t>
            </a:r>
            <a:br>
              <a:rPr lang="nl-NL" sz="4800" b="0" dirty="0"/>
            </a:br>
            <a:br>
              <a:rPr lang="nl-NL" sz="4800" b="0" dirty="0"/>
            </a:br>
            <a:endParaRPr lang="nl-NL" sz="4800" b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93153D-4E17-4443-A5CF-5441B74BB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03" t="23226" r="7936" b="5323"/>
          <a:stretch/>
        </p:blipFill>
        <p:spPr>
          <a:xfrm>
            <a:off x="835026" y="2414229"/>
            <a:ext cx="10033296" cy="4608597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B5E7032F-22E2-4738-8811-7C18F283F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58486"/>
              </p:ext>
            </p:extLst>
          </p:nvPr>
        </p:nvGraphicFramePr>
        <p:xfrm>
          <a:off x="7819802" y="6245601"/>
          <a:ext cx="12132116" cy="4281514"/>
        </p:xfrm>
        <a:graphic>
          <a:graphicData uri="http://schemas.openxmlformats.org/drawingml/2006/table">
            <a:tbl>
              <a:tblPr firstRow="1" firstCol="1" bandRow="1"/>
              <a:tblGrid>
                <a:gridCol w="10643367">
                  <a:extLst>
                    <a:ext uri="{9D8B030D-6E8A-4147-A177-3AD203B41FA5}">
                      <a16:colId xmlns:a16="http://schemas.microsoft.com/office/drawing/2014/main" val="2491008239"/>
                    </a:ext>
                  </a:extLst>
                </a:gridCol>
                <a:gridCol w="424560">
                  <a:extLst>
                    <a:ext uri="{9D8B030D-6E8A-4147-A177-3AD203B41FA5}">
                      <a16:colId xmlns:a16="http://schemas.microsoft.com/office/drawing/2014/main" val="1264783418"/>
                    </a:ext>
                  </a:extLst>
                </a:gridCol>
                <a:gridCol w="1064189">
                  <a:extLst>
                    <a:ext uri="{9D8B030D-6E8A-4147-A177-3AD203B41FA5}">
                      <a16:colId xmlns:a16="http://schemas.microsoft.com/office/drawing/2014/main" val="1804781441"/>
                    </a:ext>
                  </a:extLst>
                </a:gridCol>
              </a:tblGrid>
              <a:tr h="1116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Wat patiënten achteraf gezien anders zouden doen</a:t>
                      </a:r>
                      <a:endParaRPr lang="nl-NL" sz="2800" b="1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nl-NL" sz="2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>
                    <a:lnL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nl-NL" sz="28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>
                    <a:lnL>
                      <a:noFill/>
                    </a:lnL>
                    <a:lnR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07888"/>
                  </a:ext>
                </a:extLst>
              </a:tr>
              <a:tr h="94705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800" b="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Ik zou (beter) hebben uitgezocht, wat voor mij het juiste ziekenhuis is</a:t>
                      </a:r>
                      <a:endParaRPr lang="nl-NL" sz="2800" b="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800" b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49%</a:t>
                      </a:r>
                      <a:endParaRPr lang="nl-NL" sz="2800" b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33349"/>
                  </a:ext>
                </a:extLst>
              </a:tr>
              <a:tr h="145568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800" b="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Ik zou (eerder) voor een ander ziekenhuis hebben gekozen, namelijk een ziekenhuis dat gespecialiseerd is in mijn vorm van kanker</a:t>
                      </a:r>
                      <a:endParaRPr lang="nl-NL" sz="2800" b="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800" b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35%</a:t>
                      </a:r>
                      <a:endParaRPr lang="nl-NL" sz="2800" b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497051"/>
                  </a:ext>
                </a:extLst>
              </a:tr>
              <a:tr h="76227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800" b="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Ik zou (eerder) een second opinion hebben gedaan</a:t>
                      </a:r>
                      <a:endParaRPr lang="nl-NL" sz="2800" b="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800" b="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30%</a:t>
                      </a:r>
                      <a:endParaRPr lang="nl-NL" sz="2800" b="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5564" marR="2556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790626"/>
                  </a:ext>
                </a:extLst>
              </a:tr>
            </a:tbl>
          </a:graphicData>
        </a:graphic>
      </p:graphicFrame>
      <p:sp>
        <p:nvSpPr>
          <p:cNvPr id="9" name="Pijl: rechts 8">
            <a:extLst>
              <a:ext uri="{FF2B5EF4-FFF2-40B4-BE49-F238E27FC236}">
                <a16:creationId xmlns:a16="http://schemas.microsoft.com/office/drawing/2014/main" id="{436F42E0-02A4-44BE-904A-84010CBC84B1}"/>
              </a:ext>
            </a:extLst>
          </p:cNvPr>
          <p:cNvSpPr/>
          <p:nvPr/>
        </p:nvSpPr>
        <p:spPr>
          <a:xfrm rot="1575075">
            <a:off x="3085860" y="4753816"/>
            <a:ext cx="4833284" cy="55985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8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FDE9A3-C02F-43EF-8C0D-602E3D83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97" t="333" r="20283" b="333"/>
          <a:stretch/>
        </p:blipFill>
        <p:spPr>
          <a:xfrm>
            <a:off x="11996266" y="2611064"/>
            <a:ext cx="6812093" cy="62237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C22B77-0302-C146-B4B3-0CA99725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ziekenhuis kiezen bij kanker is niet makkelijk</a:t>
            </a:r>
            <a:br>
              <a:rPr lang="nl-NL" dirty="0"/>
            </a:br>
            <a:endParaRPr lang="nl-NL" b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DBB20D-5BB1-3246-878F-5E95F6ACCF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NL"/>
              <a:pPr/>
              <a:t>14</a:t>
            </a:fld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9F2250-3D07-4383-B870-F04C17989CE9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41" y="3782467"/>
            <a:ext cx="10223857" cy="679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DBB20D-5BB1-3246-878F-5E95F6ACCF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NL"/>
              <a:pPr/>
              <a:t>15</a:t>
            </a:fld>
            <a:endParaRPr lang="nl-NL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2170D6AF-2ED6-4235-8F76-067B83C3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055" y="616092"/>
            <a:ext cx="17986375" cy="1568078"/>
          </a:xfrm>
        </p:spPr>
        <p:txBody>
          <a:bodyPr/>
          <a:lstStyle/>
          <a:p>
            <a:r>
              <a:rPr lang="nl-NL" dirty="0"/>
              <a:t>Resultaten</a:t>
            </a:r>
            <a:br>
              <a:rPr lang="nl-NL" dirty="0"/>
            </a:br>
            <a:r>
              <a:rPr lang="nl-NL" sz="4800" b="0" dirty="0"/>
              <a:t>Ervaring reizen naar ziekenhuis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7EA6F6E-6913-4075-B96E-12F10EFD8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01" t="3132" r="6498" b="7490"/>
          <a:stretch/>
        </p:blipFill>
        <p:spPr>
          <a:xfrm>
            <a:off x="680259" y="3638451"/>
            <a:ext cx="13393488" cy="647003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AE20004-CA52-4EDF-B25D-8D034ED8AF92}"/>
              </a:ext>
            </a:extLst>
          </p:cNvPr>
          <p:cNvSpPr txBox="1"/>
          <p:nvPr/>
        </p:nvSpPr>
        <p:spPr>
          <a:xfrm>
            <a:off x="14084498" y="1360983"/>
            <a:ext cx="6019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4">
                    <a:lumMod val="75000"/>
                  </a:schemeClr>
                </a:solidFill>
              </a:rPr>
              <a:t>40% reist nu langer dan half uur:</a:t>
            </a:r>
          </a:p>
          <a:p>
            <a:endParaRPr lang="nl-NL" sz="3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3600" dirty="0">
                <a:solidFill>
                  <a:schemeClr val="accent4">
                    <a:lumMod val="75000"/>
                  </a:schemeClr>
                </a:solidFill>
              </a:rPr>
              <a:t>58% geen probleem</a:t>
            </a:r>
          </a:p>
          <a:p>
            <a:pPr marL="285750" indent="-285750">
              <a:buFontTx/>
              <a:buChar char="-"/>
            </a:pPr>
            <a:endParaRPr lang="nl-NL" sz="3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3600" dirty="0">
                <a:solidFill>
                  <a:schemeClr val="accent4">
                    <a:lumMod val="75000"/>
                  </a:schemeClr>
                </a:solidFill>
              </a:rPr>
              <a:t>32% soms een probleem</a:t>
            </a:r>
          </a:p>
          <a:p>
            <a:endParaRPr lang="nl-NL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DBB20D-5BB1-3246-878F-5E95F6ACCF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7757392" y="10756261"/>
            <a:ext cx="1185546" cy="137986"/>
          </a:xfrm>
        </p:spPr>
        <p:txBody>
          <a:bodyPr/>
          <a:lstStyle/>
          <a:p>
            <a:fld id="{B6F15528-21DE-4FAA-801E-634DDDAF4B2B}" type="slidenum">
              <a:rPr lang="nl-NL"/>
              <a:pPr/>
              <a:t>16</a:t>
            </a:fld>
            <a:endParaRPr lang="nl-NL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2170D6AF-2ED6-4235-8F76-067B83C3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8" y="614115"/>
            <a:ext cx="17986375" cy="1568078"/>
          </a:xfrm>
        </p:spPr>
        <p:txBody>
          <a:bodyPr/>
          <a:lstStyle/>
          <a:p>
            <a:r>
              <a:rPr lang="nl-NL" dirty="0"/>
              <a:t>Resultaten</a:t>
            </a:r>
            <a:br>
              <a:rPr lang="nl-NL" dirty="0"/>
            </a:br>
            <a:r>
              <a:rPr lang="nl-NL" sz="4800" b="0" dirty="0"/>
              <a:t>Problemen bij reizen naar ziekenhuis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231791F-94F2-47DD-B9D8-1CC42AB8416E}"/>
              </a:ext>
            </a:extLst>
          </p:cNvPr>
          <p:cNvGraphicFramePr>
            <a:graphicFrameLocks noGrp="1"/>
          </p:cNvGraphicFramePr>
          <p:nvPr/>
        </p:nvGraphicFramePr>
        <p:xfrm>
          <a:off x="790982" y="2630339"/>
          <a:ext cx="14041560" cy="6726907"/>
        </p:xfrm>
        <a:graphic>
          <a:graphicData uri="http://schemas.openxmlformats.org/drawingml/2006/table">
            <a:tbl>
              <a:tblPr firstRow="1" firstCol="1" bandRow="1"/>
              <a:tblGrid>
                <a:gridCol w="12866386">
                  <a:extLst>
                    <a:ext uri="{9D8B030D-6E8A-4147-A177-3AD203B41FA5}">
                      <a16:colId xmlns:a16="http://schemas.microsoft.com/office/drawing/2014/main" val="2808591128"/>
                    </a:ext>
                  </a:extLst>
                </a:gridCol>
                <a:gridCol w="1175174">
                  <a:extLst>
                    <a:ext uri="{9D8B030D-6E8A-4147-A177-3AD203B41FA5}">
                      <a16:colId xmlns:a16="http://schemas.microsoft.com/office/drawing/2014/main" val="2940451285"/>
                    </a:ext>
                  </a:extLst>
                </a:gridCol>
              </a:tblGrid>
              <a:tr h="9097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Redenen waarom reizen een probleem is</a:t>
                      </a:r>
                      <a:endParaRPr lang="nl-NL" sz="2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>
                      <a:noFill/>
                    </a:lnL>
                    <a:lnR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080751"/>
                  </a:ext>
                </a:extLst>
              </a:tr>
              <a:tr h="6451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Ik was (soms) te ziek of ik had (soms) te veel pijn om te reizen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48%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D4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259986"/>
                  </a:ext>
                </a:extLst>
              </a:tr>
              <a:tr h="6230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Ik moest vaak naar het ziekenhuis voor behandeling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46%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719982"/>
                  </a:ext>
                </a:extLst>
              </a:tr>
              <a:tr h="6511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Ik vond het een belasting voor mijn naasten die met mij meegingen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39%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123049"/>
                  </a:ext>
                </a:extLst>
              </a:tr>
              <a:tr h="6511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De reisafstand en/of reistijd naar het ziekenhuis was te lang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16%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596167"/>
                  </a:ext>
                </a:extLst>
              </a:tr>
              <a:tr h="5711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De reis- en parkeerkosten waren voor mij te hoog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14%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24022"/>
                  </a:ext>
                </a:extLst>
              </a:tr>
              <a:tr h="500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Ik heb geen eigen vervoer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12%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137179"/>
                  </a:ext>
                </a:extLst>
              </a:tr>
              <a:tr h="6230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Ik moest alleen naar het ziekenhuis, er kon niemand met mij mee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7%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999291"/>
                  </a:ext>
                </a:extLst>
              </a:tr>
              <a:tr h="899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Het ziekenhuis was te ver weg voor mijn naasten, waardoor ik weinig of geen bezoek in het ziekenhuis kreeg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6%</a:t>
                      </a:r>
                      <a:endParaRPr lang="nl-NL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719734"/>
                  </a:ext>
                </a:extLst>
              </a:tr>
              <a:tr h="6230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Problemen rondom taxivervoer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3%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2754" marR="62754" marT="0" marB="0">
                    <a:lnL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5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1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2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DBB20D-5BB1-3246-878F-5E95F6ACCF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NL"/>
              <a:pPr/>
              <a:t>17</a:t>
            </a:fld>
            <a:endParaRPr lang="nl-NL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2170D6AF-2ED6-4235-8F76-067B83C3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055" y="616092"/>
            <a:ext cx="17986375" cy="1568078"/>
          </a:xfrm>
        </p:spPr>
        <p:txBody>
          <a:bodyPr/>
          <a:lstStyle/>
          <a:p>
            <a:r>
              <a:rPr lang="nl-NL" dirty="0"/>
              <a:t>Resultaten</a:t>
            </a:r>
            <a:br>
              <a:rPr lang="nl-NL" dirty="0"/>
            </a:br>
            <a:r>
              <a:rPr lang="nl-NL" sz="4800" b="0" dirty="0"/>
              <a:t>Hoe lang bereid te reizen naar ziekenhuis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A1AACC-40C6-42D2-8686-11CFAD04B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60" y="2396718"/>
            <a:ext cx="13753528" cy="81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FDE9A3-C02F-43EF-8C0D-602E3D83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97" t="333" r="20283" b="333"/>
          <a:stretch/>
        </p:blipFill>
        <p:spPr>
          <a:xfrm>
            <a:off x="11996266" y="2611064"/>
            <a:ext cx="6812093" cy="62237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C22B77-0302-C146-B4B3-0CA99725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ziekenhuis kiezen bij kanker is niet makkelijk</a:t>
            </a:r>
            <a:br>
              <a:rPr lang="nl-NL" dirty="0"/>
            </a:br>
            <a:endParaRPr lang="nl-NL" b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DBB20D-5BB1-3246-878F-5E95F6ACCF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NL"/>
              <a:pPr/>
              <a:t>2</a:t>
            </a:fld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9F2250-3D07-4383-B870-F04C17989CE9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41" y="3782467"/>
            <a:ext cx="10223857" cy="679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97" t="333" r="20283" b="333"/>
          <a:stretch/>
        </p:blipFill>
        <p:spPr>
          <a:xfrm>
            <a:off x="14372530" y="1"/>
            <a:ext cx="5544616" cy="506577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970" y="415104"/>
            <a:ext cx="19298144" cy="6093976"/>
          </a:xfrm>
        </p:spPr>
        <p:txBody>
          <a:bodyPr/>
          <a:lstStyle/>
          <a:p>
            <a:r>
              <a:rPr lang="nl-NL" sz="5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Betekenisvolle keuze-informatie</a:t>
            </a:r>
            <a:br>
              <a:rPr lang="nl-NL" sz="5400" dirty="0">
                <a:solidFill>
                  <a:srgbClr val="FF0000"/>
                </a:solidFill>
              </a:rPr>
            </a:br>
            <a:br>
              <a:rPr lang="nl-NL" sz="5400" dirty="0">
                <a:solidFill>
                  <a:srgbClr val="FF0000"/>
                </a:solidFill>
              </a:rPr>
            </a:br>
            <a:r>
              <a:rPr lang="nl-NL" sz="4800" dirty="0">
                <a:solidFill>
                  <a:srgbClr val="FF0000"/>
                </a:solidFill>
              </a:rPr>
              <a:t>Rijtje gegevens ≠ keuze-informatie</a:t>
            </a:r>
            <a:br>
              <a:rPr lang="nl-NL" sz="4800" dirty="0">
                <a:solidFill>
                  <a:srgbClr val="FF0000"/>
                </a:solidFill>
              </a:rPr>
            </a:br>
            <a:br>
              <a:rPr lang="nl-NL" sz="4800" dirty="0">
                <a:solidFill>
                  <a:srgbClr val="FF0000"/>
                </a:solidFill>
              </a:rPr>
            </a:br>
            <a:r>
              <a:rPr lang="nl-NL" sz="4800" b="0" dirty="0">
                <a:solidFill>
                  <a:schemeClr val="accent3">
                    <a:lumMod val="75000"/>
                  </a:schemeClr>
                </a:solidFill>
              </a:rPr>
              <a:t>Wat is nodig: </a:t>
            </a:r>
            <a:br>
              <a:rPr lang="nl-NL" sz="4800" b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nl-NL" sz="4800" b="0" dirty="0">
                <a:solidFill>
                  <a:schemeClr val="accent3">
                    <a:lumMod val="75000"/>
                  </a:schemeClr>
                </a:solidFill>
              </a:rPr>
              <a:t>1. meer gegevens</a:t>
            </a:r>
            <a:br>
              <a:rPr lang="nl-NL" sz="4800" b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nl-NL" sz="4800" b="0" dirty="0">
                <a:solidFill>
                  <a:schemeClr val="accent3">
                    <a:lumMod val="75000"/>
                  </a:schemeClr>
                </a:solidFill>
              </a:rPr>
              <a:t>2. vertaling van deze gegevens naar begrijpelijke beschrijving</a:t>
            </a:r>
            <a:br>
              <a:rPr lang="nl-NL" sz="4800" b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nl-NL" sz="4800" dirty="0">
                <a:solidFill>
                  <a:srgbClr val="00B050"/>
                </a:solidFill>
              </a:rPr>
              <a:t>&gt;&gt; dan wordt keuze-informatie betekenisvol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05F95-FCBA-AB4D-9A40-B3AFB98C3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Tijdelijke aanduiding voor inhoud 7">
            <a:extLst>
              <a:ext uri="{FF2B5EF4-FFF2-40B4-BE49-F238E27FC236}">
                <a16:creationId xmlns:a16="http://schemas.microsoft.com/office/drawing/2014/main" id="{A4CD1347-BEB1-484D-8218-3D4514541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0" y="8067344"/>
            <a:ext cx="19648510" cy="3242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8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22B77-0302-C146-B4B3-0CA99725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97" y="614115"/>
            <a:ext cx="17986375" cy="1568078"/>
          </a:xfrm>
        </p:spPr>
        <p:txBody>
          <a:bodyPr/>
          <a:lstStyle/>
          <a:p>
            <a:r>
              <a:rPr lang="nl-NL" dirty="0"/>
              <a:t>Vijf kenmerken van expertise</a:t>
            </a:r>
            <a:br>
              <a:rPr lang="nl-NL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nl-NL" dirty="0"/>
            </a:br>
            <a:endParaRPr lang="nl-NL" b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A24652-BC7B-9844-AC10-AD21272022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7091" y="2182193"/>
            <a:ext cx="17996559" cy="8513042"/>
          </a:xfrm>
        </p:spPr>
        <p:txBody>
          <a:bodyPr/>
          <a:lstStyle/>
          <a:p>
            <a:pPr marL="914400" indent="-914400">
              <a:buAutoNum type="arabicParenR"/>
            </a:pPr>
            <a:r>
              <a:rPr lang="nl-NL" sz="4400" b="1" dirty="0">
                <a:solidFill>
                  <a:schemeClr val="accent3">
                    <a:lumMod val="75000"/>
                  </a:schemeClr>
                </a:solidFill>
              </a:rPr>
              <a:t>Specialisatie</a:t>
            </a:r>
            <a:r>
              <a:rPr lang="nl-NL" sz="4400" dirty="0">
                <a:solidFill>
                  <a:schemeClr val="accent3">
                    <a:lumMod val="75000"/>
                  </a:schemeClr>
                </a:solidFill>
              </a:rPr>
              <a:t> is het hele team van artsen en zorgverleners</a:t>
            </a:r>
          </a:p>
          <a:p>
            <a:pPr marL="914400" indent="-914400">
              <a:buAutoNum type="arabicParenR"/>
            </a:pPr>
            <a:endParaRPr lang="nl-NL" sz="4400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indent="-914400">
              <a:buAutoNum type="arabicParenR"/>
            </a:pPr>
            <a:r>
              <a:rPr lang="nl-NL" sz="4400" b="1" dirty="0">
                <a:solidFill>
                  <a:schemeClr val="accent3">
                    <a:lumMod val="75000"/>
                  </a:schemeClr>
                </a:solidFill>
              </a:rPr>
              <a:t>Wetenschappelijk</a:t>
            </a:r>
            <a:r>
              <a:rPr lang="nl-NL" sz="4400" dirty="0">
                <a:solidFill>
                  <a:schemeClr val="accent3">
                    <a:lumMod val="75000"/>
                  </a:schemeClr>
                </a:solidFill>
              </a:rPr>
              <a:t> klimaat</a:t>
            </a:r>
          </a:p>
          <a:p>
            <a:pPr marL="914400" indent="-914400">
              <a:buAutoNum type="arabicParenR"/>
            </a:pPr>
            <a:endParaRPr lang="nl-NL" sz="4400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indent="-914400">
              <a:buAutoNum type="arabicParenR"/>
            </a:pPr>
            <a:r>
              <a:rPr lang="nl-NL" sz="4400" dirty="0">
                <a:solidFill>
                  <a:schemeClr val="accent3">
                    <a:lumMod val="75000"/>
                  </a:schemeClr>
                </a:solidFill>
              </a:rPr>
              <a:t>Medische </a:t>
            </a:r>
            <a:r>
              <a:rPr lang="nl-NL" sz="4400" b="1" dirty="0">
                <a:solidFill>
                  <a:schemeClr val="accent3">
                    <a:lumMod val="75000"/>
                  </a:schemeClr>
                </a:solidFill>
              </a:rPr>
              <a:t>uitkomsten</a:t>
            </a:r>
          </a:p>
          <a:p>
            <a:pPr marL="2057400" lvl="1" indent="-914400">
              <a:buFont typeface="Arial" panose="020B0604020202020204" pitchFamily="34" charset="0"/>
              <a:buAutoNum type="arabicParenR"/>
            </a:pPr>
            <a:r>
              <a:rPr lang="nl-NL" sz="4000" dirty="0">
                <a:solidFill>
                  <a:schemeClr val="accent3">
                    <a:lumMod val="75000"/>
                  </a:schemeClr>
                </a:solidFill>
              </a:rPr>
              <a:t>Wat zijn de resultaten, bijvoorbeeld complicaties, maar ook overlevingscijfers</a:t>
            </a:r>
          </a:p>
          <a:p>
            <a:pPr marL="2057400" lvl="1" indent="-914400">
              <a:buAutoNum type="arabicParenR"/>
            </a:pPr>
            <a:r>
              <a:rPr lang="nl-NL" sz="4000" dirty="0">
                <a:solidFill>
                  <a:schemeClr val="accent3">
                    <a:lumMod val="75000"/>
                  </a:schemeClr>
                </a:solidFill>
              </a:rPr>
              <a:t>Worden nieuwe ontwikkelingen en richtlijnen goed &amp; snel toegepast</a:t>
            </a:r>
          </a:p>
          <a:p>
            <a:pPr marL="2057400" lvl="1" indent="-914400">
              <a:buAutoNum type="arabicParenR"/>
            </a:pPr>
            <a:endParaRPr lang="nl-NL" sz="4400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indent="-914400">
              <a:buFontTx/>
              <a:buAutoNum type="arabicParenR"/>
            </a:pPr>
            <a:r>
              <a:rPr lang="nl-NL" sz="4400" b="1" dirty="0">
                <a:solidFill>
                  <a:schemeClr val="accent3">
                    <a:lumMod val="75000"/>
                  </a:schemeClr>
                </a:solidFill>
              </a:rPr>
              <a:t>Zorgaanbod</a:t>
            </a:r>
            <a:r>
              <a:rPr lang="nl-NL" sz="4400" dirty="0">
                <a:solidFill>
                  <a:schemeClr val="accent3">
                    <a:lumMod val="75000"/>
                  </a:schemeClr>
                </a:solidFill>
              </a:rPr>
              <a:t>: biedt het ziekenhuis alle zorg die nodig is?</a:t>
            </a:r>
          </a:p>
          <a:p>
            <a:pPr marL="914400" indent="-914400">
              <a:buFontTx/>
              <a:buAutoNum type="arabicParenR"/>
            </a:pPr>
            <a:endParaRPr lang="nl-NL" sz="4400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indent="-914400">
              <a:buFontTx/>
              <a:buAutoNum type="arabicParenR"/>
            </a:pPr>
            <a:r>
              <a:rPr lang="nl-NL" sz="4400" dirty="0">
                <a:solidFill>
                  <a:schemeClr val="accent3">
                    <a:lumMod val="75000"/>
                  </a:schemeClr>
                </a:solidFill>
              </a:rPr>
              <a:t>Wat zijn de </a:t>
            </a:r>
            <a:r>
              <a:rPr lang="nl-NL" sz="4400" b="1" dirty="0">
                <a:solidFill>
                  <a:schemeClr val="accent3">
                    <a:lumMod val="75000"/>
                  </a:schemeClr>
                </a:solidFill>
              </a:rPr>
              <a:t>ervaringen</a:t>
            </a:r>
            <a:r>
              <a:rPr lang="nl-NL" sz="4400" dirty="0">
                <a:solidFill>
                  <a:schemeClr val="accent3">
                    <a:lumMod val="75000"/>
                  </a:schemeClr>
                </a:solidFill>
              </a:rPr>
              <a:t> van patiënten?</a:t>
            </a:r>
          </a:p>
          <a:p>
            <a:endParaRPr lang="nl-NL" sz="3600" dirty="0"/>
          </a:p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DBB20D-5BB1-3246-878F-5E95F6ACCF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NL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0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D2E1C209-2657-4A0D-B803-E345DE375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3" y="1409135"/>
            <a:ext cx="8568952" cy="96852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FAB6E96-6048-406F-97C7-106DB1B1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62" y="470099"/>
            <a:ext cx="11161240" cy="1860802"/>
          </a:xfrm>
        </p:spPr>
        <p:txBody>
          <a:bodyPr/>
          <a:lstStyle/>
          <a:p>
            <a:r>
              <a:rPr lang="nl-NL" dirty="0"/>
              <a:t>www.nfk.nl/ziekenhuiskeuzehulp</a:t>
            </a:r>
            <a:br>
              <a:rPr lang="nl-NL" dirty="0"/>
            </a:br>
            <a:br>
              <a:rPr lang="nl-NL" dirty="0"/>
            </a:br>
            <a:endParaRPr lang="nl-NL" i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73187D6-C45F-4453-A19C-88F2A036AB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714A9657-9F0D-4259-944D-DC8FC179E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808" y="182067"/>
            <a:ext cx="8744652" cy="1029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9523913-9F6F-4F91-90E3-2B79C07FE7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684086F-F714-4EB1-BE6A-BAB97061659F}"/>
              </a:ext>
            </a:extLst>
          </p:cNvPr>
          <p:cNvSpPr txBox="1">
            <a:spLocks/>
          </p:cNvSpPr>
          <p:nvPr/>
        </p:nvSpPr>
        <p:spPr>
          <a:xfrm>
            <a:off x="474987" y="1042985"/>
            <a:ext cx="8928991" cy="72039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00000"/>
              </a:lnSpc>
              <a:defRPr sz="5400" b="1" i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l-NL" i="1" kern="0" dirty="0">
              <a:solidFill>
                <a:srgbClr val="FF0000"/>
              </a:solidFill>
            </a:endParaRPr>
          </a:p>
        </p:txBody>
      </p:sp>
      <p:pic>
        <p:nvPicPr>
          <p:cNvPr id="8" name="Tijdelijke aanduiding voor inhoud 7" descr="Afbeelding met tekst&#10;&#10;Automatisch gegenereerde beschrijving">
            <a:extLst>
              <a:ext uri="{FF2B5EF4-FFF2-40B4-BE49-F238E27FC236}">
                <a16:creationId xmlns:a16="http://schemas.microsoft.com/office/drawing/2014/main" id="{1EA6A830-D566-42BC-9674-685605CF4F5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2" y="170771"/>
            <a:ext cx="8928991" cy="10095594"/>
          </a:xfr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0D40347-0FB2-435D-A011-081B3E712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82" y="203551"/>
            <a:ext cx="6628761" cy="109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FCE5230-3FE1-4822-9E18-7D50B3128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86" y="8511"/>
            <a:ext cx="8615586" cy="1205925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3C65A44-58AF-42AC-A287-752C4EBA47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6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id="{F2629F35-0319-439D-AE9D-E0C5045C7B1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0339"/>
            <a:ext cx="13298700" cy="9008796"/>
          </a:xfr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1E224FD-81F5-4E31-87E1-3DD95F3AF5C7}"/>
              </a:ext>
            </a:extLst>
          </p:cNvPr>
          <p:cNvSpPr txBox="1">
            <a:spLocks/>
          </p:cNvSpPr>
          <p:nvPr/>
        </p:nvSpPr>
        <p:spPr>
          <a:xfrm>
            <a:off x="464588" y="249478"/>
            <a:ext cx="17986375" cy="15680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eaLnBrk="1" hangingPunct="1">
              <a:lnSpc>
                <a:spcPct val="100000"/>
              </a:lnSpc>
              <a:defRPr sz="5400" b="1" i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l-NL" kern="0" dirty="0"/>
              <a:t>www.nfk.nl/ziekenhuiskeuze</a:t>
            </a:r>
          </a:p>
        </p:txBody>
      </p:sp>
    </p:spTree>
    <p:extLst>
      <p:ext uri="{BB962C8B-B14F-4D97-AF65-F5344CB8AC3E}">
        <p14:creationId xmlns:p14="http://schemas.microsoft.com/office/powerpoint/2010/main" val="32302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77694-9650-DB4D-96C7-14A51522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03" y="1042986"/>
            <a:ext cx="9280647" cy="1568078"/>
          </a:xfrm>
        </p:spPr>
        <p:txBody>
          <a:bodyPr/>
          <a:lstStyle/>
          <a:p>
            <a:r>
              <a:rPr lang="nl-NL" b="0" dirty="0"/>
              <a:t>Veel dank voor uw aandacht!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BBE932-7DBD-6447-B81B-CBF2324FE1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003" y="2952751"/>
            <a:ext cx="9596560" cy="7334250"/>
          </a:xfrm>
        </p:spPr>
        <p:txBody>
          <a:bodyPr/>
          <a:lstStyle/>
          <a:p>
            <a:r>
              <a:rPr lang="nl-NL" sz="4000" dirty="0"/>
              <a:t>Irene Dingemans</a:t>
            </a:r>
          </a:p>
          <a:p>
            <a:r>
              <a:rPr lang="nl-NL" sz="4000" dirty="0"/>
              <a:t>Programmaleider Kwaliteit van zorg, NFK</a:t>
            </a:r>
          </a:p>
          <a:p>
            <a:r>
              <a:rPr lang="nl-NL" sz="4000" dirty="0">
                <a:hlinkClick r:id="rId2"/>
              </a:rPr>
              <a:t>i.dingemans@nfk.nl</a:t>
            </a:r>
            <a:r>
              <a:rPr lang="nl-NL" sz="4000" dirty="0"/>
              <a:t> </a:t>
            </a:r>
          </a:p>
          <a:p>
            <a:endParaRPr lang="nl-NL" sz="4000" dirty="0"/>
          </a:p>
          <a:p>
            <a:r>
              <a:rPr lang="nl-NL" sz="4000" dirty="0"/>
              <a:t>Lid worden van SPKS of meer informatie? </a:t>
            </a:r>
            <a:r>
              <a:rPr lang="nl-NL" sz="4000" dirty="0">
                <a:hlinkClick r:id="rId3"/>
              </a:rPr>
              <a:t>www.spks.nl</a:t>
            </a:r>
            <a:endParaRPr lang="nl-NL" sz="4000" dirty="0"/>
          </a:p>
          <a:p>
            <a:endParaRPr lang="nl-NL" sz="4000" dirty="0"/>
          </a:p>
          <a:p>
            <a:r>
              <a:rPr lang="nl-NL" sz="4000" dirty="0"/>
              <a:t>Meedoen aan peilingen?</a:t>
            </a:r>
          </a:p>
          <a:p>
            <a:r>
              <a:rPr lang="nl-NL" sz="4000" dirty="0">
                <a:hlinkClick r:id="rId4"/>
              </a:rPr>
              <a:t>www.doneerjeervaring.nl</a:t>
            </a:r>
            <a:r>
              <a:rPr lang="nl-NL" sz="4000" dirty="0"/>
              <a:t> of </a:t>
            </a:r>
            <a:r>
              <a:rPr lang="nl-NL" sz="4000" dirty="0">
                <a:hlinkClick r:id="rId5"/>
              </a:rPr>
              <a:t>www.nfk.nl</a:t>
            </a:r>
            <a:r>
              <a:rPr lang="nl-NL" sz="4000" dirty="0"/>
              <a:t> </a:t>
            </a:r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719F54A3-2C39-9F43-A02D-19E0505DA0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6276" r="10339" b="37427"/>
          <a:stretch/>
        </p:blipFill>
        <p:spPr>
          <a:xfrm>
            <a:off x="10215563" y="-16933"/>
            <a:ext cx="9888537" cy="11326283"/>
          </a:xfrm>
        </p:spPr>
      </p:pic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FB0F3183-B530-4E4A-805A-A2112CC2E0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nl-NL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6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1A00908-8F85-486F-9C77-94AE85F93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" y="3549660"/>
            <a:ext cx="13746493" cy="81926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6A9C805-AF31-4E95-8C05-B97886078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564" r="-1432" b="-8966"/>
          <a:stretch/>
        </p:blipFill>
        <p:spPr bwMode="auto">
          <a:xfrm>
            <a:off x="0" y="2541548"/>
            <a:ext cx="4415531" cy="100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pic>
        <p:nvPicPr>
          <p:cNvPr id="11" name="Afbeelding 10" descr="Afbeelding met tekst, persoon, schermafbeelding, verschillend&#10;&#10;Automatisch gegenereerde beschrijving">
            <a:extLst>
              <a:ext uri="{FF2B5EF4-FFF2-40B4-BE49-F238E27FC236}">
                <a16:creationId xmlns:a16="http://schemas.microsoft.com/office/drawing/2014/main" id="{8B7E6BA9-43EB-4379-8CD8-0FD21D619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06" y="182067"/>
            <a:ext cx="15236626" cy="83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G2K00008 - NFK office template Powerpoint_v3">
  <a:themeElements>
    <a:clrScheme name="nfk4">
      <a:dk1>
        <a:srgbClr val="333D48"/>
      </a:dk1>
      <a:lt1>
        <a:srgbClr val="FFFFFF"/>
      </a:lt1>
      <a:dk2>
        <a:srgbClr val="5AA4BD"/>
      </a:dk2>
      <a:lt2>
        <a:srgbClr val="FFFFFF"/>
      </a:lt2>
      <a:accent1>
        <a:srgbClr val="FAAA41"/>
      </a:accent1>
      <a:accent2>
        <a:srgbClr val="E5003B"/>
      </a:accent2>
      <a:accent3>
        <a:srgbClr val="9173AE"/>
      </a:accent3>
      <a:accent4>
        <a:srgbClr val="5AA4BD"/>
      </a:accent4>
      <a:accent5>
        <a:srgbClr val="9173AE"/>
      </a:accent5>
      <a:accent6>
        <a:srgbClr val="FAAA41"/>
      </a:accent6>
      <a:hlink>
        <a:srgbClr val="E5003B"/>
      </a:hlink>
      <a:folHlink>
        <a:srgbClr val="9173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2K00008 - NFK office template Powerpoint_v3.potx" id="{2DE19FD1-469B-6F4B-8BB7-042728BC4617}" vid="{10CE284C-939B-7A4A-A4E8-04C68F834F3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74F0C4485A7247970A19BB1260874D" ma:contentTypeVersion="13" ma:contentTypeDescription="Een nieuw document maken." ma:contentTypeScope="" ma:versionID="714e30044f87d8f0e07c54d6ef47ee33">
  <xsd:schema xmlns:xsd="http://www.w3.org/2001/XMLSchema" xmlns:xs="http://www.w3.org/2001/XMLSchema" xmlns:p="http://schemas.microsoft.com/office/2006/metadata/properties" xmlns:ns2="d7f117e9-a691-4dcb-95dc-9f34cc09a969" xmlns:ns3="9482004a-1274-4c0e-a4f8-1adbb125cd2f" targetNamespace="http://schemas.microsoft.com/office/2006/metadata/properties" ma:root="true" ma:fieldsID="154df5ef04e0cdec6fe7b4a5f41a00fe" ns2:_="" ns3:_="">
    <xsd:import namespace="d7f117e9-a691-4dcb-95dc-9f34cc09a969"/>
    <xsd:import namespace="9482004a-1274-4c0e-a4f8-1adbb125c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117e9-a691-4dcb-95dc-9f34cc09a9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2004a-1274-4c0e-a4f8-1adbb125cd2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893053-B992-4969-AFB7-CDFCEF21EC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B6EBA3-A7E7-4B29-93ED-3457DEA76A74}">
  <ds:schemaRefs>
    <ds:schemaRef ds:uri="http://purl.org/dc/terms/"/>
    <ds:schemaRef ds:uri="d7f117e9-a691-4dcb-95dc-9f34cc09a96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482004a-1274-4c0e-a4f8-1adbb125cd2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19C8F0-46C6-44BD-934E-1BCA7B6CC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f117e9-a691-4dcb-95dc-9f34cc09a969"/>
    <ds:schemaRef ds:uri="9482004a-1274-4c0e-a4f8-1adbb125c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G2K00008 - NFK office template Powerpoint_v3.potx</Template>
  <TotalTime>9594</TotalTime>
  <Words>780</Words>
  <Application>Microsoft Office PowerPoint</Application>
  <PresentationFormat>Aangepast</PresentationFormat>
  <Paragraphs>153</Paragraphs>
  <Slides>17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G2K00008 - NFK office template Powerpoint_v3</vt:lpstr>
      <vt:lpstr>Keuze-informatie over ziekenhuizen </vt:lpstr>
      <vt:lpstr>Een ziekenhuis kiezen bij kanker is niet makkelijk </vt:lpstr>
      <vt:lpstr>Betekenisvolle keuze-informatie  Rijtje gegevens ≠ keuze-informatie  Wat is nodig:  1. meer gegevens 2. vertaling van deze gegevens naar begrijpelijke beschrijving &gt;&gt; dan wordt keuze-informatie betekenisvol</vt:lpstr>
      <vt:lpstr>Vijf kenmerken van expertise  </vt:lpstr>
      <vt:lpstr>www.nfk.nl/ziekenhuiskeuzehulp  </vt:lpstr>
      <vt:lpstr>PowerPoint-presentatie</vt:lpstr>
      <vt:lpstr>PowerPoint-presentatie</vt:lpstr>
      <vt:lpstr>Veel dank voor uw aandacht!</vt:lpstr>
      <vt:lpstr>PowerPoint-presentatie</vt:lpstr>
      <vt:lpstr>Een ziekenhuis kiezen bij kanker: wat vind jij belangrijk </vt:lpstr>
      <vt:lpstr>Waar heb je naar informatie gezocht of met wie overlegd?</vt:lpstr>
      <vt:lpstr>Waarom koos je voor het ziekenhuis van behandeling?</vt:lpstr>
      <vt:lpstr>Zou je achteraf iets anders hebben gedaan bij de keuze voor het ziekenhuis?  </vt:lpstr>
      <vt:lpstr>Een ziekenhuis kiezen bij kanker is niet makkelijk </vt:lpstr>
      <vt:lpstr>Resultaten Ervaring reizen naar ziekenhuis</vt:lpstr>
      <vt:lpstr>Resultaten Problemen bij reizen naar ziekenhuis</vt:lpstr>
      <vt:lpstr>Resultaten Hoe lang bereid te reizen naar ziekenhuis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NFK komt op  voor mensen met en na kanker.</dc:title>
  <dc:creator>Remmelt Brink</dc:creator>
  <cp:lastModifiedBy>Irene Dingemans</cp:lastModifiedBy>
  <cp:revision>86</cp:revision>
  <dcterms:created xsi:type="dcterms:W3CDTF">2018-06-21T20:33:20Z</dcterms:created>
  <dcterms:modified xsi:type="dcterms:W3CDTF">2022-01-25T14:56:45Z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2018-06-20T00:00:00Z</vt:filetime>
  </property>
  <property fmtid="{D5CDD505-2E9C-101B-9397-08002B2CF9AE}" pid="5" name="ContentTypeId">
    <vt:lpwstr>0x0101005574F0C4485A7247970A19BB1260874D</vt:lpwstr>
  </property>
  <property fmtid="{D5CDD505-2E9C-101B-9397-08002B2CF9AE}" pid="6" name="Order">
    <vt:r8>432600</vt:r8>
  </property>
</Properties>
</file>